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7" r:id="rId2"/>
  </p:sldMasterIdLst>
  <p:notesMasterIdLst>
    <p:notesMasterId r:id="rId45"/>
  </p:notesMasterIdLst>
  <p:sldIdLst>
    <p:sldId id="256" r:id="rId3"/>
    <p:sldId id="257" r:id="rId4"/>
    <p:sldId id="261" r:id="rId5"/>
    <p:sldId id="262" r:id="rId6"/>
    <p:sldId id="263" r:id="rId7"/>
    <p:sldId id="348" r:id="rId8"/>
    <p:sldId id="349" r:id="rId9"/>
    <p:sldId id="350" r:id="rId10"/>
    <p:sldId id="264" r:id="rId11"/>
    <p:sldId id="265" r:id="rId12"/>
    <p:sldId id="355" r:id="rId13"/>
    <p:sldId id="351" r:id="rId14"/>
    <p:sldId id="1129" r:id="rId15"/>
    <p:sldId id="1130" r:id="rId16"/>
    <p:sldId id="267" r:id="rId17"/>
    <p:sldId id="268" r:id="rId18"/>
    <p:sldId id="269" r:id="rId19"/>
    <p:sldId id="266" r:id="rId20"/>
    <p:sldId id="326" r:id="rId21"/>
    <p:sldId id="327" r:id="rId22"/>
    <p:sldId id="423" r:id="rId23"/>
    <p:sldId id="278" r:id="rId24"/>
    <p:sldId id="279" r:id="rId25"/>
    <p:sldId id="322" r:id="rId26"/>
    <p:sldId id="329" r:id="rId27"/>
    <p:sldId id="331" r:id="rId28"/>
    <p:sldId id="342" r:id="rId29"/>
    <p:sldId id="344" r:id="rId30"/>
    <p:sldId id="345" r:id="rId31"/>
    <p:sldId id="346" r:id="rId32"/>
    <p:sldId id="343" r:id="rId33"/>
    <p:sldId id="318" r:id="rId34"/>
    <p:sldId id="309" r:id="rId35"/>
    <p:sldId id="310" r:id="rId36"/>
    <p:sldId id="311" r:id="rId37"/>
    <p:sldId id="338" r:id="rId38"/>
    <p:sldId id="316" r:id="rId39"/>
    <p:sldId id="424" r:id="rId40"/>
    <p:sldId id="394" r:id="rId41"/>
    <p:sldId id="395" r:id="rId42"/>
    <p:sldId id="397" r:id="rId43"/>
    <p:sldId id="280" r:id="rId44"/>
  </p:sldIdLst>
  <p:sldSz cx="12192000" cy="6858000"/>
  <p:notesSz cx="6858000" cy="9144000"/>
  <p:defaultTextStyle>
    <a:defPPr>
      <a:defRPr lang="es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589"/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0183"/>
    <p:restoredTop sz="94719"/>
  </p:normalViewPr>
  <p:slideViewPr>
    <p:cSldViewPr snapToGrid="0" snapToObjects="1">
      <p:cViewPr varScale="1">
        <p:scale>
          <a:sx n="120" d="100"/>
          <a:sy n="120" d="100"/>
        </p:scale>
        <p:origin x="3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4T21:44:07.64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0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4T21:44:08.57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4T21:44:58.21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0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4T21:44:58.58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0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notes format</a:t>
            </a:r>
          </a:p>
        </p:txBody>
      </p:sp>
      <p:sp>
        <p:nvSpPr>
          <p:cNvPr id="233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&lt;header&gt;</a:t>
            </a:r>
          </a:p>
        </p:txBody>
      </p:sp>
      <p:sp>
        <p:nvSpPr>
          <p:cNvPr id="234" name="PlaceHolder 3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&lt;date/time&gt;</a:t>
            </a:r>
          </a:p>
        </p:txBody>
      </p:sp>
      <p:sp>
        <p:nvSpPr>
          <p:cNvPr id="235" name="PlaceHolder 4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&lt;footer&gt;</a:t>
            </a:r>
          </a:p>
        </p:txBody>
      </p:sp>
      <p:sp>
        <p:nvSpPr>
          <p:cNvPr id="236" name="PlaceHolder 5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62590523-A52A-4FEC-9F0A-F07D8CDA4661}" type="slidenum"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‹Nº›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62590523-A52A-4FEC-9F0A-F07D8CDA4661}" type="slidenum">
              <a:rPr lang="en-US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256341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fr-CH" dirty="0"/>
              <a:t>The </a:t>
            </a:r>
            <a:r>
              <a:rPr lang="fr-CH" dirty="0" err="1"/>
              <a:t>left</a:t>
            </a:r>
            <a:r>
              <a:rPr lang="fr-CH" dirty="0"/>
              <a:t> part of </a:t>
            </a:r>
            <a:r>
              <a:rPr lang="fr-CH" dirty="0" err="1"/>
              <a:t>this</a:t>
            </a:r>
            <a:r>
              <a:rPr lang="fr-CH" dirty="0"/>
              <a:t> slide corresponds</a:t>
            </a:r>
            <a:r>
              <a:rPr lang="fr-CH" baseline="0" dirty="0"/>
              <a:t> to the 2nd page of the brochure</a:t>
            </a:r>
            <a:endParaRPr lang="fr-CH" dirty="0"/>
          </a:p>
          <a:p>
            <a:endParaRPr lang="fr-CH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dirty="0"/>
              <a:t>The centre part of </a:t>
            </a:r>
            <a:r>
              <a:rPr lang="fr-CH" dirty="0" err="1"/>
              <a:t>this</a:t>
            </a:r>
            <a:r>
              <a:rPr lang="fr-CH" dirty="0"/>
              <a:t> slide corresponds</a:t>
            </a:r>
            <a:r>
              <a:rPr lang="fr-CH" baseline="0" dirty="0"/>
              <a:t> to the 3rd page of the brochure</a:t>
            </a:r>
            <a:endParaRPr lang="fr-CH" dirty="0"/>
          </a:p>
          <a:p>
            <a:endParaRPr lang="fr-CH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dirty="0"/>
              <a:t>The right part of </a:t>
            </a:r>
            <a:r>
              <a:rPr lang="fr-CH" dirty="0" err="1"/>
              <a:t>this</a:t>
            </a:r>
            <a:r>
              <a:rPr lang="fr-CH" dirty="0"/>
              <a:t> slide corresponds</a:t>
            </a:r>
            <a:r>
              <a:rPr lang="fr-CH" baseline="0" dirty="0"/>
              <a:t> to </a:t>
            </a:r>
            <a:r>
              <a:rPr lang="fr-CH" baseline="0"/>
              <a:t>the 4th </a:t>
            </a:r>
            <a:r>
              <a:rPr lang="fr-CH" baseline="0" dirty="0"/>
              <a:t>page of the brochure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E7CBE-911D-44DE-BEF9-92A31D45EA3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429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La</a:t>
            </a:r>
            <a:r>
              <a:rPr lang="fr-CH" baseline="0" dirty="0"/>
              <a:t> partie gauche du slide correspond à la 5</a:t>
            </a:r>
            <a:r>
              <a:rPr lang="fr-CH" baseline="30000" dirty="0"/>
              <a:t>ème</a:t>
            </a:r>
            <a:r>
              <a:rPr lang="fr-CH" baseline="0" dirty="0"/>
              <a:t> page du dépliant</a:t>
            </a:r>
          </a:p>
          <a:p>
            <a:endParaRPr lang="fr-CH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dirty="0"/>
              <a:t>La</a:t>
            </a:r>
            <a:r>
              <a:rPr lang="fr-CH" baseline="0" dirty="0"/>
              <a:t> partie du milieu du slide correspond à la 6</a:t>
            </a:r>
            <a:r>
              <a:rPr lang="fr-CH" baseline="30000" dirty="0"/>
              <a:t>ème</a:t>
            </a:r>
            <a:r>
              <a:rPr lang="fr-CH" baseline="0" dirty="0"/>
              <a:t> page du dépliant</a:t>
            </a:r>
          </a:p>
          <a:p>
            <a:endParaRPr lang="fr-CH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dirty="0"/>
              <a:t>La</a:t>
            </a:r>
            <a:r>
              <a:rPr lang="fr-CH" baseline="0" dirty="0"/>
              <a:t> partie droite du slide correspond à la 1</a:t>
            </a:r>
            <a:r>
              <a:rPr lang="fr-CH" baseline="30000" dirty="0"/>
              <a:t>ème</a:t>
            </a:r>
            <a:r>
              <a:rPr lang="fr-CH" baseline="0" dirty="0"/>
              <a:t> page du dépliant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E7CBE-911D-44DE-BEF9-92A31D45EA3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9306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dirty="0"/>
              <a:t>La</a:t>
            </a:r>
            <a:r>
              <a:rPr lang="fr-CH" baseline="0" dirty="0"/>
              <a:t> partie gauche du slide correspond à la 2</a:t>
            </a:r>
            <a:r>
              <a:rPr lang="fr-CH" baseline="30000" dirty="0"/>
              <a:t>ème</a:t>
            </a:r>
            <a:r>
              <a:rPr lang="fr-CH" baseline="0" dirty="0"/>
              <a:t> page du dépliant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H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dirty="0"/>
              <a:t>La</a:t>
            </a:r>
            <a:r>
              <a:rPr lang="fr-CH" baseline="0" dirty="0"/>
              <a:t> partie du milieu du slide correspond à la 3</a:t>
            </a:r>
            <a:r>
              <a:rPr lang="fr-CH" baseline="30000" dirty="0"/>
              <a:t>ème</a:t>
            </a:r>
            <a:r>
              <a:rPr lang="fr-CH" baseline="0" dirty="0"/>
              <a:t> page du dépliant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H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dirty="0"/>
              <a:t>La</a:t>
            </a:r>
            <a:r>
              <a:rPr lang="fr-CH" baseline="0" dirty="0"/>
              <a:t> partie droite du slide correspond à la 4</a:t>
            </a:r>
            <a:r>
              <a:rPr lang="fr-CH" baseline="30000" dirty="0"/>
              <a:t>ème</a:t>
            </a:r>
            <a:r>
              <a:rPr lang="fr-CH" baseline="0" dirty="0"/>
              <a:t> page du dépliant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H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H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E7CBE-911D-44DE-BEF9-92A31D45EA3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2780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fr-CH" dirty="0"/>
              <a:t>The </a:t>
            </a:r>
            <a:r>
              <a:rPr lang="fr-CH" dirty="0" err="1"/>
              <a:t>left</a:t>
            </a:r>
            <a:r>
              <a:rPr lang="fr-CH" dirty="0"/>
              <a:t> part of </a:t>
            </a:r>
            <a:r>
              <a:rPr lang="fr-CH" dirty="0" err="1"/>
              <a:t>this</a:t>
            </a:r>
            <a:r>
              <a:rPr lang="fr-CH" dirty="0"/>
              <a:t> slide corresponds</a:t>
            </a:r>
            <a:r>
              <a:rPr lang="fr-CH" baseline="0" dirty="0"/>
              <a:t> to the 5th page of the brochure</a:t>
            </a:r>
            <a:endParaRPr lang="fr-CH" dirty="0"/>
          </a:p>
          <a:p>
            <a:endParaRPr lang="fr-CH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dirty="0"/>
              <a:t>The centre part of </a:t>
            </a:r>
            <a:r>
              <a:rPr lang="fr-CH" dirty="0" err="1"/>
              <a:t>this</a:t>
            </a:r>
            <a:r>
              <a:rPr lang="fr-CH" dirty="0"/>
              <a:t> slide corresponds</a:t>
            </a:r>
            <a:r>
              <a:rPr lang="fr-CH" baseline="0" dirty="0"/>
              <a:t> to the 6th page of the brochure</a:t>
            </a:r>
            <a:endParaRPr lang="fr-CH" dirty="0"/>
          </a:p>
          <a:p>
            <a:endParaRPr lang="fr-CH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dirty="0"/>
              <a:t>The right part of </a:t>
            </a:r>
            <a:r>
              <a:rPr lang="fr-CH" dirty="0" err="1"/>
              <a:t>this</a:t>
            </a:r>
            <a:r>
              <a:rPr lang="fr-CH" dirty="0"/>
              <a:t> slide corresponds</a:t>
            </a:r>
            <a:r>
              <a:rPr lang="fr-CH" baseline="0" dirty="0"/>
              <a:t> to the 1st page of the brochure</a:t>
            </a:r>
            <a:endParaRPr lang="fr-CH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E7CBE-911D-44DE-BEF9-92A31D45EA3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473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5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BB550541-FD84-4C53-8DDE-3CD78207D337}" type="slidenum"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7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37360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62590523-A52A-4FEC-9F0A-F07D8CDA4661}" type="slidenum">
              <a:rPr lang="en-US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9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460790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62590523-A52A-4FEC-9F0A-F07D8CDA4661}" type="slidenum">
              <a:rPr lang="en-US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10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81693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62590523-A52A-4FEC-9F0A-F07D8CDA4661}" type="slidenum">
              <a:rPr lang="en-US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11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499760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62590523-A52A-4FEC-9F0A-F07D8CDA4661}" type="slidenum">
              <a:rPr lang="en-US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12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97674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Prepare departure notification </a:t>
            </a:r>
            <a:endParaRPr lang="en-GB" dirty="0">
              <a:effectLst/>
            </a:endParaRPr>
          </a:p>
          <a:p>
            <a:endParaRPr lang="en-G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8C89625-A631-4836-8EA3-7CEBD4D7A00A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885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62590523-A52A-4FEC-9F0A-F07D8CDA4661}" type="slidenum">
              <a:rPr lang="en-US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15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376151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71D76-3C82-8F40-B6F0-5ECE0D1F256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945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HelveticaNeueLT Std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302040" y="170640"/>
            <a:ext cx="10186200" cy="2721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302040" y="469080"/>
            <a:ext cx="10186200" cy="2721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HelveticaNeueLT Std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302040" y="170640"/>
            <a:ext cx="4970520" cy="2721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5521320" y="170640"/>
            <a:ext cx="4970520" cy="2721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endParaRPr>
          </a:p>
        </p:txBody>
      </p:sp>
      <p:sp>
        <p:nvSpPr>
          <p:cNvPr id="50" name="PlaceHolder 4"/>
          <p:cNvSpPr>
            <a:spLocks noGrp="1"/>
          </p:cNvSpPr>
          <p:nvPr>
            <p:ph type="body"/>
          </p:nvPr>
        </p:nvSpPr>
        <p:spPr>
          <a:xfrm>
            <a:off x="5521320" y="469080"/>
            <a:ext cx="4970520" cy="2721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endParaRPr>
          </a:p>
        </p:txBody>
      </p:sp>
      <p:sp>
        <p:nvSpPr>
          <p:cNvPr id="51" name="PlaceHolder 5"/>
          <p:cNvSpPr>
            <a:spLocks noGrp="1"/>
          </p:cNvSpPr>
          <p:nvPr>
            <p:ph type="body"/>
          </p:nvPr>
        </p:nvSpPr>
        <p:spPr>
          <a:xfrm>
            <a:off x="302040" y="469080"/>
            <a:ext cx="4970520" cy="2721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HelveticaNeueLT Std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302040" y="170640"/>
            <a:ext cx="10186200" cy="570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302040" y="170640"/>
            <a:ext cx="10186200" cy="570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endParaRPr>
          </a:p>
        </p:txBody>
      </p:sp>
      <p:pic>
        <p:nvPicPr>
          <p:cNvPr id="55" name="Imagen 54"/>
          <p:cNvPicPr/>
          <p:nvPr/>
        </p:nvPicPr>
        <p:blipFill>
          <a:blip r:embed="rId2"/>
          <a:stretch/>
        </p:blipFill>
        <p:spPr>
          <a:xfrm>
            <a:off x="5037120" y="170640"/>
            <a:ext cx="715680" cy="570960"/>
          </a:xfrm>
          <a:prstGeom prst="rect">
            <a:avLst/>
          </a:prstGeom>
          <a:ln>
            <a:noFill/>
          </a:ln>
        </p:spPr>
      </p:pic>
      <p:pic>
        <p:nvPicPr>
          <p:cNvPr id="56" name="Imagen 55"/>
          <p:cNvPicPr/>
          <p:nvPr/>
        </p:nvPicPr>
        <p:blipFill>
          <a:blip r:embed="rId2"/>
          <a:stretch/>
        </p:blipFill>
        <p:spPr>
          <a:xfrm>
            <a:off x="5037120" y="170640"/>
            <a:ext cx="715680" cy="570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E837C-4F79-284E-A987-DF5834F4B5A5}" type="datetimeFigureOut">
              <a:rPr lang="en-US" smtClean="0"/>
              <a:t>8/21/23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5196A-AB22-CA42-AA7B-B27A08D0002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4318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E837C-4F79-284E-A987-DF5834F4B5A5}" type="datetimeFigureOut">
              <a:rPr lang="en-US" smtClean="0"/>
              <a:t>8/21/23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5196A-AB22-CA42-AA7B-B27A08D0002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8340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rgbClr val="FFC000"/>
                </a:solidFill>
              </a:defRPr>
            </a:lvl1pPr>
          </a:lstStyle>
          <a:p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086" indent="0" algn="ctr">
              <a:buNone/>
              <a:defRPr sz="2000"/>
            </a:lvl2pPr>
            <a:lvl3pPr marL="914172" indent="0" algn="ctr">
              <a:buNone/>
              <a:defRPr sz="1800"/>
            </a:lvl3pPr>
            <a:lvl4pPr marL="1371257" indent="0" algn="ctr">
              <a:buNone/>
              <a:defRPr sz="1600"/>
            </a:lvl4pPr>
            <a:lvl5pPr marL="1828343" indent="0" algn="ctr">
              <a:buNone/>
              <a:defRPr sz="1600"/>
            </a:lvl5pPr>
            <a:lvl6pPr marL="2285429" indent="0" algn="ctr">
              <a:buNone/>
              <a:defRPr sz="1600"/>
            </a:lvl6pPr>
            <a:lvl7pPr marL="2742514" indent="0" algn="ctr">
              <a:buNone/>
              <a:defRPr sz="1600"/>
            </a:lvl7pPr>
            <a:lvl8pPr marL="3199600" indent="0" algn="ctr">
              <a:buNone/>
              <a:defRPr sz="1600"/>
            </a:lvl8pPr>
            <a:lvl9pPr marL="3656686" indent="0" algn="ctr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2EE9A-7031-4EA4-8A44-A4CCE5431636}" type="datetimeFigureOut">
              <a:rPr lang="en-AU" smtClean="0"/>
              <a:t>21/8/2023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F6DC-748F-466D-BD6A-9A8FE0DF09E2}" type="slidenum">
              <a:rPr lang="en-AU" smtClean="0"/>
              <a:t>‹Nº›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5716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  <p:bldP spid="3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1" y="443753"/>
            <a:ext cx="10515600" cy="59167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2EE9A-7031-4EA4-8A44-A4CCE5431636}" type="datetimeFigureOut">
              <a:rPr lang="en-AU" smtClean="0"/>
              <a:t>21/8/2023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F6DC-748F-466D-BD6A-9A8FE0DF09E2}" type="slidenum">
              <a:rPr lang="en-AU" smtClean="0"/>
              <a:t>‹Nº›</a:t>
            </a:fld>
            <a:endParaRPr lang="en-AU"/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>
          <a:xfrm>
            <a:off x="838201" y="941295"/>
            <a:ext cx="10515599" cy="282388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086" indent="0" algn="ctr">
              <a:buNone/>
              <a:defRPr sz="2000"/>
            </a:lvl2pPr>
            <a:lvl3pPr marL="914172" indent="0" algn="ctr">
              <a:buNone/>
              <a:defRPr sz="1800"/>
            </a:lvl3pPr>
            <a:lvl4pPr marL="1371257" indent="0" algn="ctr">
              <a:buNone/>
              <a:defRPr sz="1600"/>
            </a:lvl4pPr>
            <a:lvl5pPr marL="1828343" indent="0" algn="ctr">
              <a:buNone/>
              <a:defRPr sz="1600"/>
            </a:lvl5pPr>
            <a:lvl6pPr marL="2285429" indent="0" algn="ctr">
              <a:buNone/>
              <a:defRPr sz="1600"/>
            </a:lvl6pPr>
            <a:lvl7pPr marL="2742514" indent="0" algn="ctr">
              <a:buNone/>
              <a:defRPr sz="1600"/>
            </a:lvl7pPr>
            <a:lvl8pPr marL="3199600" indent="0" algn="ctr">
              <a:buNone/>
              <a:defRPr sz="1600"/>
            </a:lvl8pPr>
            <a:lvl9pPr marL="3656686" indent="0" algn="ctr">
              <a:buNone/>
              <a:defRPr sz="16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2283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1" y="443753"/>
            <a:ext cx="10515600" cy="59167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2EE9A-7031-4EA4-8A44-A4CCE5431636}" type="datetimeFigureOut">
              <a:rPr lang="en-AU" smtClean="0"/>
              <a:t>21/8/2023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F6DC-748F-466D-BD6A-9A8FE0DF09E2}" type="slidenum">
              <a:rPr lang="en-AU" smtClean="0"/>
              <a:t>‹Nº›</a:t>
            </a:fld>
            <a:endParaRPr lang="en-AU"/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>
          <a:xfrm>
            <a:off x="838201" y="941295"/>
            <a:ext cx="10515599" cy="282388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086" indent="0" algn="ctr">
              <a:buNone/>
              <a:defRPr sz="2000"/>
            </a:lvl2pPr>
            <a:lvl3pPr marL="914172" indent="0" algn="ctr">
              <a:buNone/>
              <a:defRPr sz="1800"/>
            </a:lvl3pPr>
            <a:lvl4pPr marL="1371257" indent="0" algn="ctr">
              <a:buNone/>
              <a:defRPr sz="1600"/>
            </a:lvl4pPr>
            <a:lvl5pPr marL="1828343" indent="0" algn="ctr">
              <a:buNone/>
              <a:defRPr sz="1600"/>
            </a:lvl5pPr>
            <a:lvl6pPr marL="2285429" indent="0" algn="ctr">
              <a:buNone/>
              <a:defRPr sz="1600"/>
            </a:lvl6pPr>
            <a:lvl7pPr marL="2742514" indent="0" algn="ctr">
              <a:buNone/>
              <a:defRPr sz="1600"/>
            </a:lvl7pPr>
            <a:lvl8pPr marL="3199600" indent="0" algn="ctr">
              <a:buNone/>
              <a:defRPr sz="1600"/>
            </a:lvl8pPr>
            <a:lvl9pPr marL="3656686" indent="0" algn="ctr">
              <a:buNone/>
              <a:defRPr sz="16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326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1" y="443753"/>
            <a:ext cx="10515600" cy="59167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2EE9A-7031-4EA4-8A44-A4CCE5431636}" type="datetimeFigureOut">
              <a:rPr lang="en-AU" smtClean="0"/>
              <a:t>21/8/2023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F6DC-748F-466D-BD6A-9A8FE0DF09E2}" type="slidenum">
              <a:rPr lang="en-AU" smtClean="0"/>
              <a:t>‹Nº›</a:t>
            </a:fld>
            <a:endParaRPr lang="en-AU"/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>
          <a:xfrm>
            <a:off x="838201" y="941295"/>
            <a:ext cx="10515599" cy="282388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086" indent="0" algn="ctr">
              <a:buNone/>
              <a:defRPr sz="2000"/>
            </a:lvl2pPr>
            <a:lvl3pPr marL="914172" indent="0" algn="ctr">
              <a:buNone/>
              <a:defRPr sz="1800"/>
            </a:lvl3pPr>
            <a:lvl4pPr marL="1371257" indent="0" algn="ctr">
              <a:buNone/>
              <a:defRPr sz="1600"/>
            </a:lvl4pPr>
            <a:lvl5pPr marL="1828343" indent="0" algn="ctr">
              <a:buNone/>
              <a:defRPr sz="1600"/>
            </a:lvl5pPr>
            <a:lvl6pPr marL="2285429" indent="0" algn="ctr">
              <a:buNone/>
              <a:defRPr sz="1600"/>
            </a:lvl6pPr>
            <a:lvl7pPr marL="2742514" indent="0" algn="ctr">
              <a:buNone/>
              <a:defRPr sz="1600"/>
            </a:lvl7pPr>
            <a:lvl8pPr marL="3199600" indent="0" algn="ctr">
              <a:buNone/>
              <a:defRPr sz="1600"/>
            </a:lvl8pPr>
            <a:lvl9pPr marL="3656686" indent="0" algn="ctr">
              <a:buNone/>
              <a:defRPr sz="16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1462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6755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HelveticaNeueLT Std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subTitle"/>
          </p:nvPr>
        </p:nvSpPr>
        <p:spPr>
          <a:xfrm>
            <a:off x="302040" y="170640"/>
            <a:ext cx="10186200" cy="570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HelveticaNeueLT Std"/>
            </a:endParaRPr>
          </a:p>
        </p:txBody>
      </p:sp>
      <p:sp>
        <p:nvSpPr>
          <p:cNvPr id="199" name="PlaceHolder 2"/>
          <p:cNvSpPr>
            <a:spLocks noGrp="1"/>
          </p:cNvSpPr>
          <p:nvPr>
            <p:ph type="subTitle"/>
          </p:nvPr>
        </p:nvSpPr>
        <p:spPr>
          <a:xfrm>
            <a:off x="302040" y="170640"/>
            <a:ext cx="10186200" cy="570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HelveticaNeueLT Std"/>
            </a:endParaRPr>
          </a:p>
        </p:txBody>
      </p:sp>
      <p:sp>
        <p:nvSpPr>
          <p:cNvPr id="201" name="PlaceHolder 2"/>
          <p:cNvSpPr>
            <a:spLocks noGrp="1"/>
          </p:cNvSpPr>
          <p:nvPr>
            <p:ph type="body"/>
          </p:nvPr>
        </p:nvSpPr>
        <p:spPr>
          <a:xfrm>
            <a:off x="302040" y="170640"/>
            <a:ext cx="10186200" cy="570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HelveticaNeueLT Std"/>
            </a:endParaRPr>
          </a:p>
        </p:txBody>
      </p:sp>
      <p:sp>
        <p:nvSpPr>
          <p:cNvPr id="203" name="PlaceHolder 2"/>
          <p:cNvSpPr>
            <a:spLocks noGrp="1"/>
          </p:cNvSpPr>
          <p:nvPr>
            <p:ph type="body"/>
          </p:nvPr>
        </p:nvSpPr>
        <p:spPr>
          <a:xfrm>
            <a:off x="302040" y="170640"/>
            <a:ext cx="4970520" cy="570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endParaRPr>
          </a:p>
        </p:txBody>
      </p:sp>
      <p:sp>
        <p:nvSpPr>
          <p:cNvPr id="204" name="PlaceHolder 3"/>
          <p:cNvSpPr>
            <a:spLocks noGrp="1"/>
          </p:cNvSpPr>
          <p:nvPr>
            <p:ph type="body"/>
          </p:nvPr>
        </p:nvSpPr>
        <p:spPr>
          <a:xfrm>
            <a:off x="5521320" y="170640"/>
            <a:ext cx="4970520" cy="570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HelveticaNeueLT Std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HelveticaNeueLT Std"/>
            </a:endParaRPr>
          </a:p>
        </p:txBody>
      </p:sp>
      <p:sp>
        <p:nvSpPr>
          <p:cNvPr id="208" name="PlaceHolder 2"/>
          <p:cNvSpPr>
            <a:spLocks noGrp="1"/>
          </p:cNvSpPr>
          <p:nvPr>
            <p:ph type="body"/>
          </p:nvPr>
        </p:nvSpPr>
        <p:spPr>
          <a:xfrm>
            <a:off x="302040" y="170640"/>
            <a:ext cx="4970520" cy="2721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endParaRPr>
          </a:p>
        </p:txBody>
      </p:sp>
      <p:sp>
        <p:nvSpPr>
          <p:cNvPr id="209" name="PlaceHolder 3"/>
          <p:cNvSpPr>
            <a:spLocks noGrp="1"/>
          </p:cNvSpPr>
          <p:nvPr>
            <p:ph type="body"/>
          </p:nvPr>
        </p:nvSpPr>
        <p:spPr>
          <a:xfrm>
            <a:off x="302040" y="469080"/>
            <a:ext cx="4970520" cy="2721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endParaRPr>
          </a:p>
        </p:txBody>
      </p:sp>
      <p:sp>
        <p:nvSpPr>
          <p:cNvPr id="210" name="PlaceHolder 4"/>
          <p:cNvSpPr>
            <a:spLocks noGrp="1"/>
          </p:cNvSpPr>
          <p:nvPr>
            <p:ph type="body"/>
          </p:nvPr>
        </p:nvSpPr>
        <p:spPr>
          <a:xfrm>
            <a:off x="5521320" y="170640"/>
            <a:ext cx="4970520" cy="570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HelveticaNeueLT Std"/>
            </a:endParaRPr>
          </a:p>
        </p:txBody>
      </p:sp>
      <p:sp>
        <p:nvSpPr>
          <p:cNvPr id="212" name="PlaceHolder 2"/>
          <p:cNvSpPr>
            <a:spLocks noGrp="1"/>
          </p:cNvSpPr>
          <p:nvPr>
            <p:ph type="body"/>
          </p:nvPr>
        </p:nvSpPr>
        <p:spPr>
          <a:xfrm>
            <a:off x="302040" y="170640"/>
            <a:ext cx="4970520" cy="570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endParaRPr>
          </a:p>
        </p:txBody>
      </p:sp>
      <p:sp>
        <p:nvSpPr>
          <p:cNvPr id="213" name="PlaceHolder 3"/>
          <p:cNvSpPr>
            <a:spLocks noGrp="1"/>
          </p:cNvSpPr>
          <p:nvPr>
            <p:ph type="body"/>
          </p:nvPr>
        </p:nvSpPr>
        <p:spPr>
          <a:xfrm>
            <a:off x="5521320" y="170640"/>
            <a:ext cx="4970520" cy="2721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endParaRPr>
          </a:p>
        </p:txBody>
      </p:sp>
      <p:sp>
        <p:nvSpPr>
          <p:cNvPr id="214" name="PlaceHolder 4"/>
          <p:cNvSpPr>
            <a:spLocks noGrp="1"/>
          </p:cNvSpPr>
          <p:nvPr>
            <p:ph type="body"/>
          </p:nvPr>
        </p:nvSpPr>
        <p:spPr>
          <a:xfrm>
            <a:off x="5521320" y="469080"/>
            <a:ext cx="4970520" cy="2721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HelveticaNeueLT Std"/>
            </a:endParaRPr>
          </a:p>
        </p:txBody>
      </p:sp>
      <p:sp>
        <p:nvSpPr>
          <p:cNvPr id="216" name="PlaceHolder 2"/>
          <p:cNvSpPr>
            <a:spLocks noGrp="1"/>
          </p:cNvSpPr>
          <p:nvPr>
            <p:ph type="body"/>
          </p:nvPr>
        </p:nvSpPr>
        <p:spPr>
          <a:xfrm>
            <a:off x="302040" y="170640"/>
            <a:ext cx="4970520" cy="2721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endParaRPr>
          </a:p>
        </p:txBody>
      </p:sp>
      <p:sp>
        <p:nvSpPr>
          <p:cNvPr id="217" name="PlaceHolder 3"/>
          <p:cNvSpPr>
            <a:spLocks noGrp="1"/>
          </p:cNvSpPr>
          <p:nvPr>
            <p:ph type="body"/>
          </p:nvPr>
        </p:nvSpPr>
        <p:spPr>
          <a:xfrm>
            <a:off x="5521320" y="170640"/>
            <a:ext cx="4970520" cy="2721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endParaRPr>
          </a:p>
        </p:txBody>
      </p:sp>
      <p:sp>
        <p:nvSpPr>
          <p:cNvPr id="218" name="PlaceHolder 4"/>
          <p:cNvSpPr>
            <a:spLocks noGrp="1"/>
          </p:cNvSpPr>
          <p:nvPr>
            <p:ph type="body"/>
          </p:nvPr>
        </p:nvSpPr>
        <p:spPr>
          <a:xfrm>
            <a:off x="302040" y="469080"/>
            <a:ext cx="10186200" cy="2721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HelveticaNeueLT Std"/>
            </a:endParaRPr>
          </a:p>
        </p:txBody>
      </p:sp>
      <p:sp>
        <p:nvSpPr>
          <p:cNvPr id="220" name="PlaceHolder 2"/>
          <p:cNvSpPr>
            <a:spLocks noGrp="1"/>
          </p:cNvSpPr>
          <p:nvPr>
            <p:ph type="body"/>
          </p:nvPr>
        </p:nvSpPr>
        <p:spPr>
          <a:xfrm>
            <a:off x="302040" y="170640"/>
            <a:ext cx="10186200" cy="2721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endParaRPr>
          </a:p>
        </p:txBody>
      </p:sp>
      <p:sp>
        <p:nvSpPr>
          <p:cNvPr id="221" name="PlaceHolder 3"/>
          <p:cNvSpPr>
            <a:spLocks noGrp="1"/>
          </p:cNvSpPr>
          <p:nvPr>
            <p:ph type="body"/>
          </p:nvPr>
        </p:nvSpPr>
        <p:spPr>
          <a:xfrm>
            <a:off x="302040" y="469080"/>
            <a:ext cx="10186200" cy="2721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HelveticaNeueLT Std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302040" y="170640"/>
            <a:ext cx="10186200" cy="570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HelveticaNeueLT Std"/>
            </a:endParaRPr>
          </a:p>
        </p:txBody>
      </p:sp>
      <p:sp>
        <p:nvSpPr>
          <p:cNvPr id="223" name="PlaceHolder 2"/>
          <p:cNvSpPr>
            <a:spLocks noGrp="1"/>
          </p:cNvSpPr>
          <p:nvPr>
            <p:ph type="body"/>
          </p:nvPr>
        </p:nvSpPr>
        <p:spPr>
          <a:xfrm>
            <a:off x="302040" y="170640"/>
            <a:ext cx="4970520" cy="2721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endParaRPr>
          </a:p>
        </p:txBody>
      </p:sp>
      <p:sp>
        <p:nvSpPr>
          <p:cNvPr id="224" name="PlaceHolder 3"/>
          <p:cNvSpPr>
            <a:spLocks noGrp="1"/>
          </p:cNvSpPr>
          <p:nvPr>
            <p:ph type="body"/>
          </p:nvPr>
        </p:nvSpPr>
        <p:spPr>
          <a:xfrm>
            <a:off x="5521320" y="170640"/>
            <a:ext cx="4970520" cy="2721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endParaRPr>
          </a:p>
        </p:txBody>
      </p:sp>
      <p:sp>
        <p:nvSpPr>
          <p:cNvPr id="225" name="PlaceHolder 4"/>
          <p:cNvSpPr>
            <a:spLocks noGrp="1"/>
          </p:cNvSpPr>
          <p:nvPr>
            <p:ph type="body"/>
          </p:nvPr>
        </p:nvSpPr>
        <p:spPr>
          <a:xfrm>
            <a:off x="5521320" y="469080"/>
            <a:ext cx="4970520" cy="2721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endParaRPr>
          </a:p>
        </p:txBody>
      </p:sp>
      <p:sp>
        <p:nvSpPr>
          <p:cNvPr id="226" name="PlaceHolder 5"/>
          <p:cNvSpPr>
            <a:spLocks noGrp="1"/>
          </p:cNvSpPr>
          <p:nvPr>
            <p:ph type="body"/>
          </p:nvPr>
        </p:nvSpPr>
        <p:spPr>
          <a:xfrm>
            <a:off x="302040" y="469080"/>
            <a:ext cx="4970520" cy="2721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HelveticaNeueLT Std"/>
            </a:endParaRPr>
          </a:p>
        </p:txBody>
      </p:sp>
      <p:sp>
        <p:nvSpPr>
          <p:cNvPr id="228" name="PlaceHolder 2"/>
          <p:cNvSpPr>
            <a:spLocks noGrp="1"/>
          </p:cNvSpPr>
          <p:nvPr>
            <p:ph type="body"/>
          </p:nvPr>
        </p:nvSpPr>
        <p:spPr>
          <a:xfrm>
            <a:off x="302040" y="170640"/>
            <a:ext cx="10186200" cy="570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endParaRPr>
          </a:p>
        </p:txBody>
      </p:sp>
      <p:sp>
        <p:nvSpPr>
          <p:cNvPr id="229" name="PlaceHolder 3"/>
          <p:cNvSpPr>
            <a:spLocks noGrp="1"/>
          </p:cNvSpPr>
          <p:nvPr>
            <p:ph type="body"/>
          </p:nvPr>
        </p:nvSpPr>
        <p:spPr>
          <a:xfrm>
            <a:off x="302040" y="170640"/>
            <a:ext cx="10186200" cy="570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endParaRPr>
          </a:p>
        </p:txBody>
      </p:sp>
      <p:pic>
        <p:nvPicPr>
          <p:cNvPr id="230" name="Imagen 229"/>
          <p:cNvPicPr/>
          <p:nvPr/>
        </p:nvPicPr>
        <p:blipFill>
          <a:blip r:embed="rId2"/>
          <a:stretch/>
        </p:blipFill>
        <p:spPr>
          <a:xfrm>
            <a:off x="5037120" y="170640"/>
            <a:ext cx="715680" cy="570960"/>
          </a:xfrm>
          <a:prstGeom prst="rect">
            <a:avLst/>
          </a:prstGeom>
          <a:ln>
            <a:noFill/>
          </a:ln>
        </p:spPr>
      </p:pic>
      <p:pic>
        <p:nvPicPr>
          <p:cNvPr id="231" name="Imagen 230"/>
          <p:cNvPicPr/>
          <p:nvPr/>
        </p:nvPicPr>
        <p:blipFill>
          <a:blip r:embed="rId2"/>
          <a:stretch/>
        </p:blipFill>
        <p:spPr>
          <a:xfrm>
            <a:off x="5037120" y="170640"/>
            <a:ext cx="715680" cy="570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HelveticaNeueLT Std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302040" y="170640"/>
            <a:ext cx="4970520" cy="570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5521320" y="170640"/>
            <a:ext cx="4970520" cy="570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HelveticaNeueLT Std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HelveticaNeueLT Std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302040" y="170640"/>
            <a:ext cx="4970520" cy="2721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302040" y="469080"/>
            <a:ext cx="4970520" cy="2721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5521320" y="170640"/>
            <a:ext cx="4970520" cy="570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HelveticaNeueLT Std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302040" y="170640"/>
            <a:ext cx="4970520" cy="570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5521320" y="170640"/>
            <a:ext cx="4970520" cy="2721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>
          <a:xfrm>
            <a:off x="5521320" y="469080"/>
            <a:ext cx="4970520" cy="2721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HelveticaNeueLT Std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302040" y="170640"/>
            <a:ext cx="4970520" cy="2721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body"/>
          </p:nvPr>
        </p:nvSpPr>
        <p:spPr>
          <a:xfrm>
            <a:off x="5521320" y="170640"/>
            <a:ext cx="4970520" cy="2721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 type="body"/>
          </p:nvPr>
        </p:nvSpPr>
        <p:spPr>
          <a:xfrm>
            <a:off x="302040" y="469080"/>
            <a:ext cx="10186200" cy="2721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ustomShape 1"/>
          <p:cNvSpPr/>
          <p:nvPr/>
        </p:nvSpPr>
        <p:spPr>
          <a:xfrm>
            <a:off x="9524880" y="6545880"/>
            <a:ext cx="2666520" cy="311760"/>
          </a:xfrm>
          <a:custGeom>
            <a:avLst/>
            <a:gdLst/>
            <a:ahLst/>
            <a:cxnLst/>
            <a:rect l="l" t="t" r="r" b="b"/>
            <a:pathLst>
              <a:path w="3124200" h="380995">
                <a:moveTo>
                  <a:pt x="234244" y="0"/>
                </a:moveTo>
                <a:lnTo>
                  <a:pt x="3124200" y="0"/>
                </a:lnTo>
                <a:lnTo>
                  <a:pt x="3124200" y="380995"/>
                </a:lnTo>
                <a:lnTo>
                  <a:pt x="0" y="380995"/>
                </a:lnTo>
                <a:lnTo>
                  <a:pt x="234244" y="0"/>
                </a:lnTo>
                <a:close/>
              </a:path>
            </a:pathLst>
          </a:cu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" name="CustomShape 2"/>
          <p:cNvSpPr/>
          <p:nvPr/>
        </p:nvSpPr>
        <p:spPr>
          <a:xfrm>
            <a:off x="0" y="6792120"/>
            <a:ext cx="10261080" cy="7380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" name="Line 3"/>
          <p:cNvSpPr/>
          <p:nvPr/>
        </p:nvSpPr>
        <p:spPr>
          <a:xfrm flipH="1">
            <a:off x="406080" y="685800"/>
            <a:ext cx="11379240" cy="360"/>
          </a:xfrm>
          <a:prstGeom prst="line">
            <a:avLst/>
          </a:prstGeom>
          <a:ln>
            <a:solidFill>
              <a:srgbClr val="005386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" name="Graphic 11"/>
          <p:cNvPicPr/>
          <p:nvPr/>
        </p:nvPicPr>
        <p:blipFill>
          <a:blip r:embed="rId21"/>
          <a:stretch/>
        </p:blipFill>
        <p:spPr>
          <a:xfrm>
            <a:off x="11077560" y="6613560"/>
            <a:ext cx="904680" cy="175680"/>
          </a:xfrm>
          <a:prstGeom prst="rect">
            <a:avLst/>
          </a:prstGeom>
          <a:ln>
            <a:noFill/>
          </a:ln>
        </p:spPr>
      </p:pic>
      <p:pic>
        <p:nvPicPr>
          <p:cNvPr id="4" name="Graphic 14"/>
          <p:cNvPicPr/>
          <p:nvPr/>
        </p:nvPicPr>
        <p:blipFill>
          <a:blip r:embed="rId22"/>
          <a:stretch/>
        </p:blipFill>
        <p:spPr>
          <a:xfrm>
            <a:off x="9934920" y="6641280"/>
            <a:ext cx="853200" cy="115560"/>
          </a:xfrm>
          <a:prstGeom prst="rect">
            <a:avLst/>
          </a:prstGeom>
          <a:ln>
            <a:noFill/>
          </a:ln>
        </p:spPr>
      </p:pic>
      <p:sp>
        <p:nvSpPr>
          <p:cNvPr id="5" name="CustomShape 4"/>
          <p:cNvSpPr/>
          <p:nvPr/>
        </p:nvSpPr>
        <p:spPr>
          <a:xfrm>
            <a:off x="11106720" y="0"/>
            <a:ext cx="680040" cy="649440"/>
          </a:xfrm>
          <a:custGeom>
            <a:avLst/>
            <a:gdLst/>
            <a:ahLst/>
            <a:cxnLst/>
            <a:rect l="l" t="t" r="r" b="b"/>
            <a:pathLst>
              <a:path w="680225" h="972681">
                <a:moveTo>
                  <a:pt x="0" y="0"/>
                </a:moveTo>
                <a:lnTo>
                  <a:pt x="680225" y="0"/>
                </a:lnTo>
                <a:lnTo>
                  <a:pt x="680225" y="972682"/>
                </a:lnTo>
                <a:lnTo>
                  <a:pt x="0" y="972682"/>
                </a:lnTo>
                <a:close/>
              </a:path>
            </a:pathLst>
          </a:custGeom>
          <a:solidFill>
            <a:srgbClr val="00558A"/>
          </a:solidFill>
          <a:ln w="72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" name="CustomShape 5"/>
          <p:cNvSpPr/>
          <p:nvPr/>
        </p:nvSpPr>
        <p:spPr>
          <a:xfrm>
            <a:off x="11234520" y="122760"/>
            <a:ext cx="476280" cy="298440"/>
          </a:xfrm>
          <a:custGeom>
            <a:avLst/>
            <a:gdLst/>
            <a:ahLst/>
            <a:cxnLst/>
            <a:rect l="l" t="t" r="r" b="b"/>
            <a:pathLst>
              <a:path w="476781" h="298953">
                <a:moveTo>
                  <a:pt x="192103" y="152365"/>
                </a:moveTo>
                <a:lnTo>
                  <a:pt x="170440" y="161030"/>
                </a:lnTo>
                <a:lnTo>
                  <a:pt x="202213" y="75099"/>
                </a:lnTo>
                <a:lnTo>
                  <a:pt x="202935" y="75099"/>
                </a:lnTo>
                <a:lnTo>
                  <a:pt x="226764" y="140089"/>
                </a:lnTo>
                <a:cubicBezTo>
                  <a:pt x="215933" y="144422"/>
                  <a:pt x="204379" y="148032"/>
                  <a:pt x="192103" y="152365"/>
                </a:cubicBezTo>
                <a:moveTo>
                  <a:pt x="476614" y="121314"/>
                </a:moveTo>
                <a:cubicBezTo>
                  <a:pt x="472281" y="93874"/>
                  <a:pt x="402959" y="94596"/>
                  <a:pt x="314139" y="115538"/>
                </a:cubicBezTo>
                <a:lnTo>
                  <a:pt x="274423" y="23830"/>
                </a:lnTo>
                <a:cubicBezTo>
                  <a:pt x="267924" y="9387"/>
                  <a:pt x="254204" y="0"/>
                  <a:pt x="238318" y="0"/>
                </a:cubicBezTo>
                <a:lnTo>
                  <a:pt x="168274" y="0"/>
                </a:lnTo>
                <a:cubicBezTo>
                  <a:pt x="152387" y="0"/>
                  <a:pt x="138667" y="9387"/>
                  <a:pt x="132168" y="23830"/>
                </a:cubicBezTo>
                <a:lnTo>
                  <a:pt x="44071" y="226020"/>
                </a:lnTo>
                <a:cubicBezTo>
                  <a:pt x="15909" y="246239"/>
                  <a:pt x="-699" y="263570"/>
                  <a:pt x="23" y="277290"/>
                </a:cubicBezTo>
                <a:cubicBezTo>
                  <a:pt x="23" y="288122"/>
                  <a:pt x="10854" y="295343"/>
                  <a:pt x="29629" y="298231"/>
                </a:cubicBezTo>
                <a:lnTo>
                  <a:pt x="32517" y="298953"/>
                </a:lnTo>
                <a:lnTo>
                  <a:pt x="119170" y="298953"/>
                </a:lnTo>
                <a:lnTo>
                  <a:pt x="148777" y="218799"/>
                </a:lnTo>
                <a:cubicBezTo>
                  <a:pt x="107617" y="231075"/>
                  <a:pt x="68623" y="248406"/>
                  <a:pt x="31073" y="269347"/>
                </a:cubicBezTo>
                <a:lnTo>
                  <a:pt x="30351" y="270069"/>
                </a:lnTo>
                <a:cubicBezTo>
                  <a:pt x="52014" y="246962"/>
                  <a:pt x="112671" y="214467"/>
                  <a:pt x="191381" y="187026"/>
                </a:cubicBezTo>
                <a:cubicBezTo>
                  <a:pt x="209434" y="180527"/>
                  <a:pt x="227486" y="174751"/>
                  <a:pt x="244817" y="169696"/>
                </a:cubicBezTo>
                <a:lnTo>
                  <a:pt x="252038" y="167529"/>
                </a:lnTo>
                <a:cubicBezTo>
                  <a:pt x="345190" y="141534"/>
                  <a:pt x="423900" y="135035"/>
                  <a:pt x="427510" y="158864"/>
                </a:cubicBezTo>
                <a:cubicBezTo>
                  <a:pt x="428954" y="168974"/>
                  <a:pt x="415234" y="182694"/>
                  <a:pt x="391405" y="198580"/>
                </a:cubicBezTo>
                <a:lnTo>
                  <a:pt x="391405" y="199302"/>
                </a:lnTo>
                <a:cubicBezTo>
                  <a:pt x="444841" y="170418"/>
                  <a:pt x="479502" y="140811"/>
                  <a:pt x="476614" y="121314"/>
                </a:cubicBezTo>
              </a:path>
            </a:pathLst>
          </a:custGeom>
          <a:solidFill>
            <a:srgbClr val="FFFFFF"/>
          </a:solidFill>
          <a:ln w="72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" name="CustomShape 6"/>
          <p:cNvSpPr/>
          <p:nvPr/>
        </p:nvSpPr>
        <p:spPr>
          <a:xfrm>
            <a:off x="11480760" y="299520"/>
            <a:ext cx="146160" cy="121680"/>
          </a:xfrm>
          <a:custGeom>
            <a:avLst/>
            <a:gdLst/>
            <a:ahLst/>
            <a:cxnLst/>
            <a:rect l="l" t="t" r="r" b="b"/>
            <a:pathLst>
              <a:path w="146587" h="122036">
                <a:moveTo>
                  <a:pt x="146588" y="122037"/>
                </a:moveTo>
                <a:lnTo>
                  <a:pt x="93874" y="0"/>
                </a:lnTo>
                <a:cubicBezTo>
                  <a:pt x="62101" y="3611"/>
                  <a:pt x="31051" y="8665"/>
                  <a:pt x="0" y="15886"/>
                </a:cubicBezTo>
                <a:lnTo>
                  <a:pt x="39716" y="122037"/>
                </a:lnTo>
                <a:lnTo>
                  <a:pt x="146588" y="122037"/>
                </a:lnTo>
                <a:close/>
              </a:path>
            </a:pathLst>
          </a:custGeom>
          <a:solidFill>
            <a:srgbClr val="FFFFFF"/>
          </a:solidFill>
          <a:ln w="72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" name="CustomShape 7"/>
          <p:cNvSpPr/>
          <p:nvPr/>
        </p:nvSpPr>
        <p:spPr>
          <a:xfrm>
            <a:off x="11271600" y="495360"/>
            <a:ext cx="81360" cy="73440"/>
          </a:xfrm>
          <a:custGeom>
            <a:avLst/>
            <a:gdLst/>
            <a:ahLst/>
            <a:cxnLst/>
            <a:rect l="l" t="t" r="r" b="b"/>
            <a:pathLst>
              <a:path w="81643" h="73655">
                <a:moveTo>
                  <a:pt x="61379" y="30329"/>
                </a:moveTo>
                <a:cubicBezTo>
                  <a:pt x="54880" y="28884"/>
                  <a:pt x="36827" y="26718"/>
                  <a:pt x="31051" y="25274"/>
                </a:cubicBezTo>
                <a:cubicBezTo>
                  <a:pt x="27440" y="24552"/>
                  <a:pt x="25996" y="23107"/>
                  <a:pt x="25996" y="20941"/>
                </a:cubicBezTo>
                <a:cubicBezTo>
                  <a:pt x="25996" y="16608"/>
                  <a:pt x="30329" y="14442"/>
                  <a:pt x="38272" y="14442"/>
                </a:cubicBezTo>
                <a:cubicBezTo>
                  <a:pt x="49103" y="14442"/>
                  <a:pt x="52714" y="18053"/>
                  <a:pt x="53436" y="22385"/>
                </a:cubicBezTo>
                <a:lnTo>
                  <a:pt x="79432" y="22385"/>
                </a:lnTo>
                <a:cubicBezTo>
                  <a:pt x="77988" y="5777"/>
                  <a:pt x="62823" y="0"/>
                  <a:pt x="37550" y="0"/>
                </a:cubicBezTo>
                <a:cubicBezTo>
                  <a:pt x="7943" y="0"/>
                  <a:pt x="2166" y="12276"/>
                  <a:pt x="1444" y="20941"/>
                </a:cubicBezTo>
                <a:lnTo>
                  <a:pt x="2166" y="20941"/>
                </a:lnTo>
                <a:cubicBezTo>
                  <a:pt x="12276" y="20941"/>
                  <a:pt x="18053" y="23830"/>
                  <a:pt x="19497" y="29606"/>
                </a:cubicBezTo>
                <a:cubicBezTo>
                  <a:pt x="19497" y="31051"/>
                  <a:pt x="20219" y="34661"/>
                  <a:pt x="15164" y="39716"/>
                </a:cubicBezTo>
                <a:cubicBezTo>
                  <a:pt x="17331" y="40438"/>
                  <a:pt x="18775" y="40438"/>
                  <a:pt x="20941" y="41160"/>
                </a:cubicBezTo>
                <a:lnTo>
                  <a:pt x="44049" y="44771"/>
                </a:lnTo>
                <a:cubicBezTo>
                  <a:pt x="51992" y="46215"/>
                  <a:pt x="54880" y="46937"/>
                  <a:pt x="54880" y="51270"/>
                </a:cubicBezTo>
                <a:cubicBezTo>
                  <a:pt x="54880" y="57047"/>
                  <a:pt x="48381" y="58491"/>
                  <a:pt x="42604" y="58491"/>
                </a:cubicBezTo>
                <a:cubicBezTo>
                  <a:pt x="30329" y="58491"/>
                  <a:pt x="27440" y="54880"/>
                  <a:pt x="27440" y="49826"/>
                </a:cubicBezTo>
                <a:lnTo>
                  <a:pt x="0" y="49826"/>
                </a:lnTo>
                <a:cubicBezTo>
                  <a:pt x="1444" y="69323"/>
                  <a:pt x="18053" y="73655"/>
                  <a:pt x="41882" y="73655"/>
                </a:cubicBezTo>
                <a:cubicBezTo>
                  <a:pt x="51270" y="73655"/>
                  <a:pt x="81598" y="73655"/>
                  <a:pt x="81598" y="49826"/>
                </a:cubicBezTo>
                <a:cubicBezTo>
                  <a:pt x="82320" y="38272"/>
                  <a:pt x="74377" y="32495"/>
                  <a:pt x="61379" y="30329"/>
                </a:cubicBezTo>
                <a:close/>
              </a:path>
            </a:pathLst>
          </a:custGeom>
          <a:solidFill>
            <a:srgbClr val="FFFFFF"/>
          </a:solidFill>
          <a:ln w="72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" name="CustomShape 8"/>
          <p:cNvSpPr/>
          <p:nvPr/>
        </p:nvSpPr>
        <p:spPr>
          <a:xfrm>
            <a:off x="11429640" y="496800"/>
            <a:ext cx="70560" cy="72000"/>
          </a:xfrm>
          <a:custGeom>
            <a:avLst/>
            <a:gdLst/>
            <a:ahLst/>
            <a:cxnLst/>
            <a:rect l="l" t="t" r="r" b="b"/>
            <a:pathLst>
              <a:path w="70766" h="72210">
                <a:moveTo>
                  <a:pt x="36827" y="65712"/>
                </a:moveTo>
                <a:cubicBezTo>
                  <a:pt x="15886" y="65712"/>
                  <a:pt x="7943" y="51270"/>
                  <a:pt x="7943" y="36105"/>
                </a:cubicBezTo>
                <a:cubicBezTo>
                  <a:pt x="7943" y="15886"/>
                  <a:pt x="20219" y="6499"/>
                  <a:pt x="36827" y="6499"/>
                </a:cubicBezTo>
                <a:cubicBezTo>
                  <a:pt x="49103" y="6499"/>
                  <a:pt x="61379" y="11554"/>
                  <a:pt x="63545" y="25274"/>
                </a:cubicBezTo>
                <a:lnTo>
                  <a:pt x="70767" y="25274"/>
                </a:lnTo>
                <a:cubicBezTo>
                  <a:pt x="68600" y="7221"/>
                  <a:pt x="51992" y="0"/>
                  <a:pt x="36827" y="0"/>
                </a:cubicBezTo>
                <a:cubicBezTo>
                  <a:pt x="10109" y="0"/>
                  <a:pt x="0" y="20219"/>
                  <a:pt x="0" y="36105"/>
                </a:cubicBezTo>
                <a:cubicBezTo>
                  <a:pt x="0" y="58491"/>
                  <a:pt x="14442" y="72211"/>
                  <a:pt x="36827" y="72211"/>
                </a:cubicBezTo>
                <a:cubicBezTo>
                  <a:pt x="57046" y="72211"/>
                  <a:pt x="69322" y="59935"/>
                  <a:pt x="70767" y="44049"/>
                </a:cubicBezTo>
                <a:lnTo>
                  <a:pt x="63545" y="44049"/>
                </a:lnTo>
                <a:cubicBezTo>
                  <a:pt x="61379" y="57047"/>
                  <a:pt x="53436" y="65712"/>
                  <a:pt x="36827" y="65712"/>
                </a:cubicBezTo>
                <a:close/>
              </a:path>
            </a:pathLst>
          </a:custGeom>
          <a:solidFill>
            <a:srgbClr val="FFFFFF"/>
          </a:solidFill>
          <a:ln w="72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" name="CustomShape 9"/>
          <p:cNvSpPr/>
          <p:nvPr/>
        </p:nvSpPr>
        <p:spPr>
          <a:xfrm>
            <a:off x="11509920" y="497520"/>
            <a:ext cx="61920" cy="71280"/>
          </a:xfrm>
          <a:custGeom>
            <a:avLst/>
            <a:gdLst/>
            <a:ahLst/>
            <a:cxnLst/>
            <a:rect l="l" t="t" r="r" b="b"/>
            <a:pathLst>
              <a:path w="62101" h="71488">
                <a:moveTo>
                  <a:pt x="54880" y="42604"/>
                </a:moveTo>
                <a:cubicBezTo>
                  <a:pt x="54880" y="60657"/>
                  <a:pt x="43326" y="64268"/>
                  <a:pt x="31051" y="64268"/>
                </a:cubicBezTo>
                <a:cubicBezTo>
                  <a:pt x="18775" y="64268"/>
                  <a:pt x="7221" y="60657"/>
                  <a:pt x="7221" y="42604"/>
                </a:cubicBezTo>
                <a:lnTo>
                  <a:pt x="7221" y="0"/>
                </a:lnTo>
                <a:lnTo>
                  <a:pt x="0" y="0"/>
                </a:lnTo>
                <a:lnTo>
                  <a:pt x="0" y="42604"/>
                </a:lnTo>
                <a:cubicBezTo>
                  <a:pt x="0" y="54880"/>
                  <a:pt x="3611" y="71489"/>
                  <a:pt x="31051" y="71489"/>
                </a:cubicBezTo>
                <a:cubicBezTo>
                  <a:pt x="58491" y="71489"/>
                  <a:pt x="62101" y="55602"/>
                  <a:pt x="62101" y="42604"/>
                </a:cubicBezTo>
                <a:lnTo>
                  <a:pt x="62101" y="0"/>
                </a:lnTo>
                <a:lnTo>
                  <a:pt x="54880" y="0"/>
                </a:lnTo>
                <a:lnTo>
                  <a:pt x="54880" y="42604"/>
                </a:lnTo>
                <a:close/>
              </a:path>
            </a:pathLst>
          </a:custGeom>
          <a:solidFill>
            <a:srgbClr val="FFFFFF"/>
          </a:solidFill>
          <a:ln w="72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" name="CustomShape 10"/>
          <p:cNvSpPr/>
          <p:nvPr/>
        </p:nvSpPr>
        <p:spPr>
          <a:xfrm>
            <a:off x="11584080" y="498240"/>
            <a:ext cx="64080" cy="69120"/>
          </a:xfrm>
          <a:custGeom>
            <a:avLst/>
            <a:gdLst/>
            <a:ahLst/>
            <a:cxnLst/>
            <a:rect l="l" t="t" r="r" b="b"/>
            <a:pathLst>
              <a:path w="64267" h="69322">
                <a:moveTo>
                  <a:pt x="33939" y="0"/>
                </a:moveTo>
                <a:lnTo>
                  <a:pt x="0" y="0"/>
                </a:lnTo>
                <a:lnTo>
                  <a:pt x="0" y="69323"/>
                </a:lnTo>
                <a:lnTo>
                  <a:pt x="34661" y="69323"/>
                </a:lnTo>
                <a:cubicBezTo>
                  <a:pt x="54158" y="69323"/>
                  <a:pt x="64268" y="54158"/>
                  <a:pt x="64268" y="34661"/>
                </a:cubicBezTo>
                <a:cubicBezTo>
                  <a:pt x="64268" y="12276"/>
                  <a:pt x="54158" y="0"/>
                  <a:pt x="33939" y="0"/>
                </a:cubicBezTo>
                <a:close/>
                <a:moveTo>
                  <a:pt x="33217" y="62101"/>
                </a:moveTo>
                <a:lnTo>
                  <a:pt x="7221" y="62101"/>
                </a:lnTo>
                <a:lnTo>
                  <a:pt x="7221" y="5777"/>
                </a:lnTo>
                <a:lnTo>
                  <a:pt x="33217" y="5777"/>
                </a:lnTo>
                <a:cubicBezTo>
                  <a:pt x="49103" y="5777"/>
                  <a:pt x="56324" y="15164"/>
                  <a:pt x="56324" y="33939"/>
                </a:cubicBezTo>
                <a:cubicBezTo>
                  <a:pt x="56324" y="55602"/>
                  <a:pt x="45493" y="62101"/>
                  <a:pt x="33217" y="62101"/>
                </a:cubicBezTo>
                <a:close/>
              </a:path>
            </a:pathLst>
          </a:custGeom>
          <a:solidFill>
            <a:srgbClr val="FFFFFF"/>
          </a:solidFill>
          <a:ln w="72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" name="CustomShape 11"/>
          <p:cNvSpPr/>
          <p:nvPr/>
        </p:nvSpPr>
        <p:spPr>
          <a:xfrm>
            <a:off x="11647080" y="498240"/>
            <a:ext cx="72000" cy="69120"/>
          </a:xfrm>
          <a:custGeom>
            <a:avLst/>
            <a:gdLst/>
            <a:ahLst/>
            <a:cxnLst/>
            <a:rect l="l" t="t" r="r" b="b"/>
            <a:pathLst>
              <a:path w="72210" h="69322">
                <a:moveTo>
                  <a:pt x="40438" y="0"/>
                </a:moveTo>
                <a:lnTo>
                  <a:pt x="31773" y="0"/>
                </a:lnTo>
                <a:lnTo>
                  <a:pt x="0" y="69323"/>
                </a:lnTo>
                <a:lnTo>
                  <a:pt x="7943" y="69323"/>
                </a:lnTo>
                <a:lnTo>
                  <a:pt x="17331" y="48381"/>
                </a:lnTo>
                <a:lnTo>
                  <a:pt x="54158" y="48381"/>
                </a:lnTo>
                <a:lnTo>
                  <a:pt x="63545" y="69323"/>
                </a:lnTo>
                <a:lnTo>
                  <a:pt x="72211" y="69323"/>
                </a:lnTo>
                <a:lnTo>
                  <a:pt x="40438" y="0"/>
                </a:lnTo>
                <a:close/>
                <a:moveTo>
                  <a:pt x="20219" y="41160"/>
                </a:moveTo>
                <a:lnTo>
                  <a:pt x="35383" y="6499"/>
                </a:lnTo>
                <a:lnTo>
                  <a:pt x="50548" y="41160"/>
                </a:lnTo>
                <a:lnTo>
                  <a:pt x="20219" y="41160"/>
                </a:lnTo>
                <a:close/>
              </a:path>
            </a:pathLst>
          </a:custGeom>
          <a:solidFill>
            <a:srgbClr val="FFFFFF"/>
          </a:solidFill>
          <a:ln w="72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" name="CustomShape 12"/>
          <p:cNvSpPr/>
          <p:nvPr/>
        </p:nvSpPr>
        <p:spPr>
          <a:xfrm>
            <a:off x="11349360" y="498240"/>
            <a:ext cx="84240" cy="68400"/>
          </a:xfrm>
          <a:custGeom>
            <a:avLst/>
            <a:gdLst/>
            <a:ahLst/>
            <a:cxnLst/>
            <a:rect l="l" t="t" r="r" b="b"/>
            <a:pathLst>
              <a:path w="84486" h="68600">
                <a:moveTo>
                  <a:pt x="57769" y="0"/>
                </a:moveTo>
                <a:lnTo>
                  <a:pt x="42604" y="28884"/>
                </a:lnTo>
                <a:lnTo>
                  <a:pt x="26718" y="0"/>
                </a:lnTo>
                <a:lnTo>
                  <a:pt x="0" y="0"/>
                </a:lnTo>
                <a:lnTo>
                  <a:pt x="31051" y="46937"/>
                </a:lnTo>
                <a:lnTo>
                  <a:pt x="31051" y="68600"/>
                </a:lnTo>
                <a:lnTo>
                  <a:pt x="54158" y="68600"/>
                </a:lnTo>
                <a:lnTo>
                  <a:pt x="54158" y="46937"/>
                </a:lnTo>
                <a:lnTo>
                  <a:pt x="84487" y="0"/>
                </a:lnTo>
                <a:close/>
              </a:path>
            </a:pathLst>
          </a:custGeom>
          <a:solidFill>
            <a:srgbClr val="FFFFFF"/>
          </a:solidFill>
          <a:ln w="72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" name="CustomShape 13"/>
          <p:cNvSpPr/>
          <p:nvPr/>
        </p:nvSpPr>
        <p:spPr>
          <a:xfrm>
            <a:off x="11175480" y="496800"/>
            <a:ext cx="109440" cy="70560"/>
          </a:xfrm>
          <a:custGeom>
            <a:avLst/>
            <a:gdLst/>
            <a:ahLst/>
            <a:cxnLst/>
            <a:rect l="l" t="t" r="r" b="b"/>
            <a:pathLst>
              <a:path w="109805" h="70766">
                <a:moveTo>
                  <a:pt x="89541" y="35383"/>
                </a:moveTo>
                <a:cubicBezTo>
                  <a:pt x="95318" y="35383"/>
                  <a:pt x="98929" y="36105"/>
                  <a:pt x="98929" y="38994"/>
                </a:cubicBezTo>
                <a:cubicBezTo>
                  <a:pt x="98929" y="41160"/>
                  <a:pt x="96040" y="44771"/>
                  <a:pt x="90263" y="48381"/>
                </a:cubicBezTo>
                <a:lnTo>
                  <a:pt x="90263" y="48381"/>
                </a:lnTo>
                <a:cubicBezTo>
                  <a:pt x="102539" y="41160"/>
                  <a:pt x="110482" y="34661"/>
                  <a:pt x="109760" y="30329"/>
                </a:cubicBezTo>
                <a:cubicBezTo>
                  <a:pt x="109038" y="26718"/>
                  <a:pt x="104706" y="25274"/>
                  <a:pt x="97485" y="25274"/>
                </a:cubicBezTo>
                <a:cubicBezTo>
                  <a:pt x="91708" y="25274"/>
                  <a:pt x="83764" y="25996"/>
                  <a:pt x="74377" y="28162"/>
                </a:cubicBezTo>
                <a:lnTo>
                  <a:pt x="64990" y="5777"/>
                </a:lnTo>
                <a:cubicBezTo>
                  <a:pt x="63545" y="2166"/>
                  <a:pt x="59935" y="0"/>
                  <a:pt x="56324" y="0"/>
                </a:cubicBezTo>
                <a:lnTo>
                  <a:pt x="39716" y="0"/>
                </a:lnTo>
                <a:cubicBezTo>
                  <a:pt x="36105" y="0"/>
                  <a:pt x="32495" y="2166"/>
                  <a:pt x="31051" y="5777"/>
                </a:cubicBezTo>
                <a:lnTo>
                  <a:pt x="10832" y="53436"/>
                </a:lnTo>
                <a:cubicBezTo>
                  <a:pt x="3611" y="58491"/>
                  <a:pt x="0" y="62824"/>
                  <a:pt x="0" y="65712"/>
                </a:cubicBezTo>
                <a:cubicBezTo>
                  <a:pt x="0" y="68600"/>
                  <a:pt x="2888" y="70045"/>
                  <a:pt x="7943" y="70767"/>
                </a:cubicBezTo>
                <a:lnTo>
                  <a:pt x="28884" y="70767"/>
                </a:lnTo>
                <a:lnTo>
                  <a:pt x="36105" y="51992"/>
                </a:lnTo>
                <a:cubicBezTo>
                  <a:pt x="23830" y="55602"/>
                  <a:pt x="14442" y="59935"/>
                  <a:pt x="7943" y="64268"/>
                </a:cubicBezTo>
                <a:cubicBezTo>
                  <a:pt x="7943" y="64268"/>
                  <a:pt x="7221" y="64268"/>
                  <a:pt x="7221" y="64990"/>
                </a:cubicBezTo>
                <a:cubicBezTo>
                  <a:pt x="12276" y="59935"/>
                  <a:pt x="25996" y="51992"/>
                  <a:pt x="44771" y="46215"/>
                </a:cubicBezTo>
                <a:cubicBezTo>
                  <a:pt x="62101" y="38994"/>
                  <a:pt x="79432" y="35383"/>
                  <a:pt x="89541" y="35383"/>
                </a:cubicBezTo>
                <a:close/>
                <a:moveTo>
                  <a:pt x="48381" y="17331"/>
                </a:moveTo>
                <a:lnTo>
                  <a:pt x="48381" y="17331"/>
                </a:lnTo>
                <a:lnTo>
                  <a:pt x="54158" y="33217"/>
                </a:lnTo>
                <a:cubicBezTo>
                  <a:pt x="50548" y="33939"/>
                  <a:pt x="47659" y="35383"/>
                  <a:pt x="44049" y="36828"/>
                </a:cubicBezTo>
                <a:cubicBezTo>
                  <a:pt x="42604" y="37550"/>
                  <a:pt x="41160" y="37550"/>
                  <a:pt x="39716" y="38272"/>
                </a:cubicBezTo>
                <a:lnTo>
                  <a:pt x="48381" y="17331"/>
                </a:lnTo>
                <a:close/>
              </a:path>
            </a:pathLst>
          </a:custGeom>
          <a:solidFill>
            <a:srgbClr val="FFFFFF"/>
          </a:solidFill>
          <a:ln w="72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" name="CustomShape 14"/>
          <p:cNvSpPr/>
          <p:nvPr/>
        </p:nvSpPr>
        <p:spPr>
          <a:xfrm>
            <a:off x="11234520" y="538560"/>
            <a:ext cx="34200" cy="28440"/>
          </a:xfrm>
          <a:custGeom>
            <a:avLst/>
            <a:gdLst/>
            <a:ahLst/>
            <a:cxnLst/>
            <a:rect l="l" t="t" r="r" b="b"/>
            <a:pathLst>
              <a:path w="34661" h="28884">
                <a:moveTo>
                  <a:pt x="0" y="3611"/>
                </a:moveTo>
                <a:lnTo>
                  <a:pt x="9387" y="28884"/>
                </a:lnTo>
                <a:lnTo>
                  <a:pt x="34661" y="28884"/>
                </a:lnTo>
                <a:lnTo>
                  <a:pt x="22385" y="0"/>
                </a:lnTo>
                <a:cubicBezTo>
                  <a:pt x="15164" y="722"/>
                  <a:pt x="7943" y="2166"/>
                  <a:pt x="0" y="3611"/>
                </a:cubicBezTo>
                <a:close/>
              </a:path>
            </a:pathLst>
          </a:custGeom>
          <a:solidFill>
            <a:srgbClr val="FFFFFF"/>
          </a:solidFill>
          <a:ln w="72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" name="CustomShape 15"/>
          <p:cNvSpPr/>
          <p:nvPr/>
        </p:nvSpPr>
        <p:spPr>
          <a:xfrm>
            <a:off x="9524880" y="6545880"/>
            <a:ext cx="2666520" cy="311760"/>
          </a:xfrm>
          <a:custGeom>
            <a:avLst/>
            <a:gdLst/>
            <a:ahLst/>
            <a:cxnLst/>
            <a:rect l="l" t="t" r="r" b="b"/>
            <a:pathLst>
              <a:path w="3124200" h="380995">
                <a:moveTo>
                  <a:pt x="234244" y="0"/>
                </a:moveTo>
                <a:lnTo>
                  <a:pt x="3124200" y="0"/>
                </a:lnTo>
                <a:lnTo>
                  <a:pt x="3124200" y="380995"/>
                </a:lnTo>
                <a:lnTo>
                  <a:pt x="0" y="380995"/>
                </a:lnTo>
                <a:lnTo>
                  <a:pt x="234244" y="0"/>
                </a:lnTo>
                <a:close/>
              </a:path>
            </a:pathLst>
          </a:cu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" name="CustomShape 16"/>
          <p:cNvSpPr/>
          <p:nvPr/>
        </p:nvSpPr>
        <p:spPr>
          <a:xfrm>
            <a:off x="0" y="6792120"/>
            <a:ext cx="10261080" cy="7380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" name="Line 17"/>
          <p:cNvSpPr/>
          <p:nvPr/>
        </p:nvSpPr>
        <p:spPr>
          <a:xfrm flipH="1">
            <a:off x="406080" y="685800"/>
            <a:ext cx="11379240" cy="360"/>
          </a:xfrm>
          <a:prstGeom prst="line">
            <a:avLst/>
          </a:prstGeom>
          <a:ln>
            <a:solidFill>
              <a:srgbClr val="005386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9" name="Graphic 27"/>
          <p:cNvPicPr/>
          <p:nvPr/>
        </p:nvPicPr>
        <p:blipFill>
          <a:blip r:embed="rId21"/>
          <a:stretch/>
        </p:blipFill>
        <p:spPr>
          <a:xfrm>
            <a:off x="11077560" y="6613560"/>
            <a:ext cx="904680" cy="175680"/>
          </a:xfrm>
          <a:prstGeom prst="rect">
            <a:avLst/>
          </a:prstGeom>
          <a:ln>
            <a:noFill/>
          </a:ln>
        </p:spPr>
      </p:pic>
      <p:pic>
        <p:nvPicPr>
          <p:cNvPr id="20" name="Graphic 28"/>
          <p:cNvPicPr/>
          <p:nvPr/>
        </p:nvPicPr>
        <p:blipFill>
          <a:blip r:embed="rId22"/>
          <a:stretch/>
        </p:blipFill>
        <p:spPr>
          <a:xfrm>
            <a:off x="9934920" y="6641280"/>
            <a:ext cx="853200" cy="115560"/>
          </a:xfrm>
          <a:prstGeom prst="rect">
            <a:avLst/>
          </a:prstGeom>
          <a:ln>
            <a:noFill/>
          </a:ln>
        </p:spPr>
      </p:pic>
      <p:sp>
        <p:nvSpPr>
          <p:cNvPr id="21" name="PlaceHolder 18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NeueLT Std"/>
              </a:rPr>
              <a:t>Click to edit the title text format</a:t>
            </a:r>
          </a:p>
        </p:txBody>
      </p:sp>
      <p:sp>
        <p:nvSpPr>
          <p:cNvPr id="22" name="PlaceHolder 19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CustomShape 1"/>
          <p:cNvSpPr/>
          <p:nvPr/>
        </p:nvSpPr>
        <p:spPr>
          <a:xfrm>
            <a:off x="9524880" y="6545880"/>
            <a:ext cx="2666520" cy="311760"/>
          </a:xfrm>
          <a:custGeom>
            <a:avLst/>
            <a:gdLst/>
            <a:ahLst/>
            <a:cxnLst/>
            <a:rect l="l" t="t" r="r" b="b"/>
            <a:pathLst>
              <a:path w="3124200" h="380995">
                <a:moveTo>
                  <a:pt x="234244" y="0"/>
                </a:moveTo>
                <a:lnTo>
                  <a:pt x="3124200" y="0"/>
                </a:lnTo>
                <a:lnTo>
                  <a:pt x="3124200" y="380995"/>
                </a:lnTo>
                <a:lnTo>
                  <a:pt x="0" y="380995"/>
                </a:lnTo>
                <a:lnTo>
                  <a:pt x="234244" y="0"/>
                </a:lnTo>
                <a:close/>
              </a:path>
            </a:pathLst>
          </a:cu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5" name="CustomShape 2"/>
          <p:cNvSpPr/>
          <p:nvPr/>
        </p:nvSpPr>
        <p:spPr>
          <a:xfrm>
            <a:off x="0" y="6792120"/>
            <a:ext cx="10261080" cy="7380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6" name="Line 3"/>
          <p:cNvSpPr/>
          <p:nvPr/>
        </p:nvSpPr>
        <p:spPr>
          <a:xfrm flipH="1">
            <a:off x="406080" y="685800"/>
            <a:ext cx="11379240" cy="360"/>
          </a:xfrm>
          <a:prstGeom prst="line">
            <a:avLst/>
          </a:prstGeom>
          <a:ln>
            <a:solidFill>
              <a:srgbClr val="005386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77" name="Graphic 11"/>
          <p:cNvPicPr/>
          <p:nvPr/>
        </p:nvPicPr>
        <p:blipFill>
          <a:blip r:embed="rId14"/>
          <a:stretch/>
        </p:blipFill>
        <p:spPr>
          <a:xfrm>
            <a:off x="11077560" y="6613560"/>
            <a:ext cx="904680" cy="175680"/>
          </a:xfrm>
          <a:prstGeom prst="rect">
            <a:avLst/>
          </a:prstGeom>
          <a:ln>
            <a:noFill/>
          </a:ln>
        </p:spPr>
      </p:pic>
      <p:pic>
        <p:nvPicPr>
          <p:cNvPr id="178" name="Graphic 14"/>
          <p:cNvPicPr/>
          <p:nvPr/>
        </p:nvPicPr>
        <p:blipFill>
          <a:blip r:embed="rId15"/>
          <a:stretch/>
        </p:blipFill>
        <p:spPr>
          <a:xfrm>
            <a:off x="9934920" y="6641280"/>
            <a:ext cx="853200" cy="115560"/>
          </a:xfrm>
          <a:prstGeom prst="rect">
            <a:avLst/>
          </a:prstGeom>
          <a:ln>
            <a:noFill/>
          </a:ln>
        </p:spPr>
      </p:pic>
      <p:sp>
        <p:nvSpPr>
          <p:cNvPr id="179" name="CustomShape 4"/>
          <p:cNvSpPr/>
          <p:nvPr/>
        </p:nvSpPr>
        <p:spPr>
          <a:xfrm>
            <a:off x="11106720" y="0"/>
            <a:ext cx="680040" cy="649440"/>
          </a:xfrm>
          <a:custGeom>
            <a:avLst/>
            <a:gdLst/>
            <a:ahLst/>
            <a:cxnLst/>
            <a:rect l="l" t="t" r="r" b="b"/>
            <a:pathLst>
              <a:path w="680225" h="972681">
                <a:moveTo>
                  <a:pt x="0" y="0"/>
                </a:moveTo>
                <a:lnTo>
                  <a:pt x="680225" y="0"/>
                </a:lnTo>
                <a:lnTo>
                  <a:pt x="680225" y="972682"/>
                </a:lnTo>
                <a:lnTo>
                  <a:pt x="0" y="972682"/>
                </a:lnTo>
                <a:close/>
              </a:path>
            </a:pathLst>
          </a:custGeom>
          <a:solidFill>
            <a:srgbClr val="00558A"/>
          </a:solidFill>
          <a:ln w="72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0" name="CustomShape 5"/>
          <p:cNvSpPr/>
          <p:nvPr/>
        </p:nvSpPr>
        <p:spPr>
          <a:xfrm>
            <a:off x="11234520" y="122760"/>
            <a:ext cx="476280" cy="298440"/>
          </a:xfrm>
          <a:custGeom>
            <a:avLst/>
            <a:gdLst/>
            <a:ahLst/>
            <a:cxnLst/>
            <a:rect l="l" t="t" r="r" b="b"/>
            <a:pathLst>
              <a:path w="476781" h="298953">
                <a:moveTo>
                  <a:pt x="192103" y="152365"/>
                </a:moveTo>
                <a:lnTo>
                  <a:pt x="170440" y="161030"/>
                </a:lnTo>
                <a:lnTo>
                  <a:pt x="202213" y="75099"/>
                </a:lnTo>
                <a:lnTo>
                  <a:pt x="202935" y="75099"/>
                </a:lnTo>
                <a:lnTo>
                  <a:pt x="226764" y="140089"/>
                </a:lnTo>
                <a:cubicBezTo>
                  <a:pt x="215933" y="144422"/>
                  <a:pt x="204379" y="148032"/>
                  <a:pt x="192103" y="152365"/>
                </a:cubicBezTo>
                <a:moveTo>
                  <a:pt x="476614" y="121314"/>
                </a:moveTo>
                <a:cubicBezTo>
                  <a:pt x="472281" y="93874"/>
                  <a:pt x="402959" y="94596"/>
                  <a:pt x="314139" y="115538"/>
                </a:cubicBezTo>
                <a:lnTo>
                  <a:pt x="274423" y="23830"/>
                </a:lnTo>
                <a:cubicBezTo>
                  <a:pt x="267924" y="9387"/>
                  <a:pt x="254204" y="0"/>
                  <a:pt x="238318" y="0"/>
                </a:cubicBezTo>
                <a:lnTo>
                  <a:pt x="168274" y="0"/>
                </a:lnTo>
                <a:cubicBezTo>
                  <a:pt x="152387" y="0"/>
                  <a:pt x="138667" y="9387"/>
                  <a:pt x="132168" y="23830"/>
                </a:cubicBezTo>
                <a:lnTo>
                  <a:pt x="44071" y="226020"/>
                </a:lnTo>
                <a:cubicBezTo>
                  <a:pt x="15909" y="246239"/>
                  <a:pt x="-699" y="263570"/>
                  <a:pt x="23" y="277290"/>
                </a:cubicBezTo>
                <a:cubicBezTo>
                  <a:pt x="23" y="288122"/>
                  <a:pt x="10854" y="295343"/>
                  <a:pt x="29629" y="298231"/>
                </a:cubicBezTo>
                <a:lnTo>
                  <a:pt x="32517" y="298953"/>
                </a:lnTo>
                <a:lnTo>
                  <a:pt x="119170" y="298953"/>
                </a:lnTo>
                <a:lnTo>
                  <a:pt x="148777" y="218799"/>
                </a:lnTo>
                <a:cubicBezTo>
                  <a:pt x="107617" y="231075"/>
                  <a:pt x="68623" y="248406"/>
                  <a:pt x="31073" y="269347"/>
                </a:cubicBezTo>
                <a:lnTo>
                  <a:pt x="30351" y="270069"/>
                </a:lnTo>
                <a:cubicBezTo>
                  <a:pt x="52014" y="246962"/>
                  <a:pt x="112671" y="214467"/>
                  <a:pt x="191381" y="187026"/>
                </a:cubicBezTo>
                <a:cubicBezTo>
                  <a:pt x="209434" y="180527"/>
                  <a:pt x="227486" y="174751"/>
                  <a:pt x="244817" y="169696"/>
                </a:cubicBezTo>
                <a:lnTo>
                  <a:pt x="252038" y="167529"/>
                </a:lnTo>
                <a:cubicBezTo>
                  <a:pt x="345190" y="141534"/>
                  <a:pt x="423900" y="135035"/>
                  <a:pt x="427510" y="158864"/>
                </a:cubicBezTo>
                <a:cubicBezTo>
                  <a:pt x="428954" y="168974"/>
                  <a:pt x="415234" y="182694"/>
                  <a:pt x="391405" y="198580"/>
                </a:cubicBezTo>
                <a:lnTo>
                  <a:pt x="391405" y="199302"/>
                </a:lnTo>
                <a:cubicBezTo>
                  <a:pt x="444841" y="170418"/>
                  <a:pt x="479502" y="140811"/>
                  <a:pt x="476614" y="121314"/>
                </a:cubicBezTo>
              </a:path>
            </a:pathLst>
          </a:custGeom>
          <a:solidFill>
            <a:srgbClr val="FFFFFF"/>
          </a:solidFill>
          <a:ln w="72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1" name="CustomShape 6"/>
          <p:cNvSpPr/>
          <p:nvPr/>
        </p:nvSpPr>
        <p:spPr>
          <a:xfrm>
            <a:off x="11480760" y="299520"/>
            <a:ext cx="146160" cy="121680"/>
          </a:xfrm>
          <a:custGeom>
            <a:avLst/>
            <a:gdLst/>
            <a:ahLst/>
            <a:cxnLst/>
            <a:rect l="l" t="t" r="r" b="b"/>
            <a:pathLst>
              <a:path w="146587" h="122036">
                <a:moveTo>
                  <a:pt x="146588" y="122037"/>
                </a:moveTo>
                <a:lnTo>
                  <a:pt x="93874" y="0"/>
                </a:lnTo>
                <a:cubicBezTo>
                  <a:pt x="62101" y="3611"/>
                  <a:pt x="31051" y="8665"/>
                  <a:pt x="0" y="15886"/>
                </a:cubicBezTo>
                <a:lnTo>
                  <a:pt x="39716" y="122037"/>
                </a:lnTo>
                <a:lnTo>
                  <a:pt x="146588" y="122037"/>
                </a:lnTo>
                <a:close/>
              </a:path>
            </a:pathLst>
          </a:custGeom>
          <a:solidFill>
            <a:srgbClr val="FFFFFF"/>
          </a:solidFill>
          <a:ln w="72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2" name="CustomShape 7"/>
          <p:cNvSpPr/>
          <p:nvPr/>
        </p:nvSpPr>
        <p:spPr>
          <a:xfrm>
            <a:off x="11271600" y="495360"/>
            <a:ext cx="81360" cy="73440"/>
          </a:xfrm>
          <a:custGeom>
            <a:avLst/>
            <a:gdLst/>
            <a:ahLst/>
            <a:cxnLst/>
            <a:rect l="l" t="t" r="r" b="b"/>
            <a:pathLst>
              <a:path w="81643" h="73655">
                <a:moveTo>
                  <a:pt x="61379" y="30329"/>
                </a:moveTo>
                <a:cubicBezTo>
                  <a:pt x="54880" y="28884"/>
                  <a:pt x="36827" y="26718"/>
                  <a:pt x="31051" y="25274"/>
                </a:cubicBezTo>
                <a:cubicBezTo>
                  <a:pt x="27440" y="24552"/>
                  <a:pt x="25996" y="23107"/>
                  <a:pt x="25996" y="20941"/>
                </a:cubicBezTo>
                <a:cubicBezTo>
                  <a:pt x="25996" y="16608"/>
                  <a:pt x="30329" y="14442"/>
                  <a:pt x="38272" y="14442"/>
                </a:cubicBezTo>
                <a:cubicBezTo>
                  <a:pt x="49103" y="14442"/>
                  <a:pt x="52714" y="18053"/>
                  <a:pt x="53436" y="22385"/>
                </a:cubicBezTo>
                <a:lnTo>
                  <a:pt x="79432" y="22385"/>
                </a:lnTo>
                <a:cubicBezTo>
                  <a:pt x="77988" y="5777"/>
                  <a:pt x="62823" y="0"/>
                  <a:pt x="37550" y="0"/>
                </a:cubicBezTo>
                <a:cubicBezTo>
                  <a:pt x="7943" y="0"/>
                  <a:pt x="2166" y="12276"/>
                  <a:pt x="1444" y="20941"/>
                </a:cubicBezTo>
                <a:lnTo>
                  <a:pt x="2166" y="20941"/>
                </a:lnTo>
                <a:cubicBezTo>
                  <a:pt x="12276" y="20941"/>
                  <a:pt x="18053" y="23830"/>
                  <a:pt x="19497" y="29606"/>
                </a:cubicBezTo>
                <a:cubicBezTo>
                  <a:pt x="19497" y="31051"/>
                  <a:pt x="20219" y="34661"/>
                  <a:pt x="15164" y="39716"/>
                </a:cubicBezTo>
                <a:cubicBezTo>
                  <a:pt x="17331" y="40438"/>
                  <a:pt x="18775" y="40438"/>
                  <a:pt x="20941" y="41160"/>
                </a:cubicBezTo>
                <a:lnTo>
                  <a:pt x="44049" y="44771"/>
                </a:lnTo>
                <a:cubicBezTo>
                  <a:pt x="51992" y="46215"/>
                  <a:pt x="54880" y="46937"/>
                  <a:pt x="54880" y="51270"/>
                </a:cubicBezTo>
                <a:cubicBezTo>
                  <a:pt x="54880" y="57047"/>
                  <a:pt x="48381" y="58491"/>
                  <a:pt x="42604" y="58491"/>
                </a:cubicBezTo>
                <a:cubicBezTo>
                  <a:pt x="30329" y="58491"/>
                  <a:pt x="27440" y="54880"/>
                  <a:pt x="27440" y="49826"/>
                </a:cubicBezTo>
                <a:lnTo>
                  <a:pt x="0" y="49826"/>
                </a:lnTo>
                <a:cubicBezTo>
                  <a:pt x="1444" y="69323"/>
                  <a:pt x="18053" y="73655"/>
                  <a:pt x="41882" y="73655"/>
                </a:cubicBezTo>
                <a:cubicBezTo>
                  <a:pt x="51270" y="73655"/>
                  <a:pt x="81598" y="73655"/>
                  <a:pt x="81598" y="49826"/>
                </a:cubicBezTo>
                <a:cubicBezTo>
                  <a:pt x="82320" y="38272"/>
                  <a:pt x="74377" y="32495"/>
                  <a:pt x="61379" y="30329"/>
                </a:cubicBezTo>
                <a:close/>
              </a:path>
            </a:pathLst>
          </a:custGeom>
          <a:solidFill>
            <a:srgbClr val="FFFFFF"/>
          </a:solidFill>
          <a:ln w="72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3" name="CustomShape 8"/>
          <p:cNvSpPr/>
          <p:nvPr/>
        </p:nvSpPr>
        <p:spPr>
          <a:xfrm>
            <a:off x="11429640" y="496800"/>
            <a:ext cx="70560" cy="72000"/>
          </a:xfrm>
          <a:custGeom>
            <a:avLst/>
            <a:gdLst/>
            <a:ahLst/>
            <a:cxnLst/>
            <a:rect l="l" t="t" r="r" b="b"/>
            <a:pathLst>
              <a:path w="70766" h="72210">
                <a:moveTo>
                  <a:pt x="36827" y="65712"/>
                </a:moveTo>
                <a:cubicBezTo>
                  <a:pt x="15886" y="65712"/>
                  <a:pt x="7943" y="51270"/>
                  <a:pt x="7943" y="36105"/>
                </a:cubicBezTo>
                <a:cubicBezTo>
                  <a:pt x="7943" y="15886"/>
                  <a:pt x="20219" y="6499"/>
                  <a:pt x="36827" y="6499"/>
                </a:cubicBezTo>
                <a:cubicBezTo>
                  <a:pt x="49103" y="6499"/>
                  <a:pt x="61379" y="11554"/>
                  <a:pt x="63545" y="25274"/>
                </a:cubicBezTo>
                <a:lnTo>
                  <a:pt x="70767" y="25274"/>
                </a:lnTo>
                <a:cubicBezTo>
                  <a:pt x="68600" y="7221"/>
                  <a:pt x="51992" y="0"/>
                  <a:pt x="36827" y="0"/>
                </a:cubicBezTo>
                <a:cubicBezTo>
                  <a:pt x="10109" y="0"/>
                  <a:pt x="0" y="20219"/>
                  <a:pt x="0" y="36105"/>
                </a:cubicBezTo>
                <a:cubicBezTo>
                  <a:pt x="0" y="58491"/>
                  <a:pt x="14442" y="72211"/>
                  <a:pt x="36827" y="72211"/>
                </a:cubicBezTo>
                <a:cubicBezTo>
                  <a:pt x="57046" y="72211"/>
                  <a:pt x="69322" y="59935"/>
                  <a:pt x="70767" y="44049"/>
                </a:cubicBezTo>
                <a:lnTo>
                  <a:pt x="63545" y="44049"/>
                </a:lnTo>
                <a:cubicBezTo>
                  <a:pt x="61379" y="57047"/>
                  <a:pt x="53436" y="65712"/>
                  <a:pt x="36827" y="65712"/>
                </a:cubicBezTo>
                <a:close/>
              </a:path>
            </a:pathLst>
          </a:custGeom>
          <a:solidFill>
            <a:srgbClr val="FFFFFF"/>
          </a:solidFill>
          <a:ln w="72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4" name="CustomShape 9"/>
          <p:cNvSpPr/>
          <p:nvPr/>
        </p:nvSpPr>
        <p:spPr>
          <a:xfrm>
            <a:off x="11509920" y="497520"/>
            <a:ext cx="61920" cy="71280"/>
          </a:xfrm>
          <a:custGeom>
            <a:avLst/>
            <a:gdLst/>
            <a:ahLst/>
            <a:cxnLst/>
            <a:rect l="l" t="t" r="r" b="b"/>
            <a:pathLst>
              <a:path w="62101" h="71488">
                <a:moveTo>
                  <a:pt x="54880" y="42604"/>
                </a:moveTo>
                <a:cubicBezTo>
                  <a:pt x="54880" y="60657"/>
                  <a:pt x="43326" y="64268"/>
                  <a:pt x="31051" y="64268"/>
                </a:cubicBezTo>
                <a:cubicBezTo>
                  <a:pt x="18775" y="64268"/>
                  <a:pt x="7221" y="60657"/>
                  <a:pt x="7221" y="42604"/>
                </a:cubicBezTo>
                <a:lnTo>
                  <a:pt x="7221" y="0"/>
                </a:lnTo>
                <a:lnTo>
                  <a:pt x="0" y="0"/>
                </a:lnTo>
                <a:lnTo>
                  <a:pt x="0" y="42604"/>
                </a:lnTo>
                <a:cubicBezTo>
                  <a:pt x="0" y="54880"/>
                  <a:pt x="3611" y="71489"/>
                  <a:pt x="31051" y="71489"/>
                </a:cubicBezTo>
                <a:cubicBezTo>
                  <a:pt x="58491" y="71489"/>
                  <a:pt x="62101" y="55602"/>
                  <a:pt x="62101" y="42604"/>
                </a:cubicBezTo>
                <a:lnTo>
                  <a:pt x="62101" y="0"/>
                </a:lnTo>
                <a:lnTo>
                  <a:pt x="54880" y="0"/>
                </a:lnTo>
                <a:lnTo>
                  <a:pt x="54880" y="42604"/>
                </a:lnTo>
                <a:close/>
              </a:path>
            </a:pathLst>
          </a:custGeom>
          <a:solidFill>
            <a:srgbClr val="FFFFFF"/>
          </a:solidFill>
          <a:ln w="72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5" name="CustomShape 10"/>
          <p:cNvSpPr/>
          <p:nvPr/>
        </p:nvSpPr>
        <p:spPr>
          <a:xfrm>
            <a:off x="11584080" y="498240"/>
            <a:ext cx="64080" cy="69120"/>
          </a:xfrm>
          <a:custGeom>
            <a:avLst/>
            <a:gdLst/>
            <a:ahLst/>
            <a:cxnLst/>
            <a:rect l="l" t="t" r="r" b="b"/>
            <a:pathLst>
              <a:path w="64267" h="69322">
                <a:moveTo>
                  <a:pt x="33939" y="0"/>
                </a:moveTo>
                <a:lnTo>
                  <a:pt x="0" y="0"/>
                </a:lnTo>
                <a:lnTo>
                  <a:pt x="0" y="69323"/>
                </a:lnTo>
                <a:lnTo>
                  <a:pt x="34661" y="69323"/>
                </a:lnTo>
                <a:cubicBezTo>
                  <a:pt x="54158" y="69323"/>
                  <a:pt x="64268" y="54158"/>
                  <a:pt x="64268" y="34661"/>
                </a:cubicBezTo>
                <a:cubicBezTo>
                  <a:pt x="64268" y="12276"/>
                  <a:pt x="54158" y="0"/>
                  <a:pt x="33939" y="0"/>
                </a:cubicBezTo>
                <a:close/>
                <a:moveTo>
                  <a:pt x="33217" y="62101"/>
                </a:moveTo>
                <a:lnTo>
                  <a:pt x="7221" y="62101"/>
                </a:lnTo>
                <a:lnTo>
                  <a:pt x="7221" y="5777"/>
                </a:lnTo>
                <a:lnTo>
                  <a:pt x="33217" y="5777"/>
                </a:lnTo>
                <a:cubicBezTo>
                  <a:pt x="49103" y="5777"/>
                  <a:pt x="56324" y="15164"/>
                  <a:pt x="56324" y="33939"/>
                </a:cubicBezTo>
                <a:cubicBezTo>
                  <a:pt x="56324" y="55602"/>
                  <a:pt x="45493" y="62101"/>
                  <a:pt x="33217" y="62101"/>
                </a:cubicBezTo>
                <a:close/>
              </a:path>
            </a:pathLst>
          </a:custGeom>
          <a:solidFill>
            <a:srgbClr val="FFFFFF"/>
          </a:solidFill>
          <a:ln w="72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6" name="CustomShape 11"/>
          <p:cNvSpPr/>
          <p:nvPr/>
        </p:nvSpPr>
        <p:spPr>
          <a:xfrm>
            <a:off x="11647080" y="498240"/>
            <a:ext cx="72000" cy="69120"/>
          </a:xfrm>
          <a:custGeom>
            <a:avLst/>
            <a:gdLst/>
            <a:ahLst/>
            <a:cxnLst/>
            <a:rect l="l" t="t" r="r" b="b"/>
            <a:pathLst>
              <a:path w="72210" h="69322">
                <a:moveTo>
                  <a:pt x="40438" y="0"/>
                </a:moveTo>
                <a:lnTo>
                  <a:pt x="31773" y="0"/>
                </a:lnTo>
                <a:lnTo>
                  <a:pt x="0" y="69323"/>
                </a:lnTo>
                <a:lnTo>
                  <a:pt x="7943" y="69323"/>
                </a:lnTo>
                <a:lnTo>
                  <a:pt x="17331" y="48381"/>
                </a:lnTo>
                <a:lnTo>
                  <a:pt x="54158" y="48381"/>
                </a:lnTo>
                <a:lnTo>
                  <a:pt x="63545" y="69323"/>
                </a:lnTo>
                <a:lnTo>
                  <a:pt x="72211" y="69323"/>
                </a:lnTo>
                <a:lnTo>
                  <a:pt x="40438" y="0"/>
                </a:lnTo>
                <a:close/>
                <a:moveTo>
                  <a:pt x="20219" y="41160"/>
                </a:moveTo>
                <a:lnTo>
                  <a:pt x="35383" y="6499"/>
                </a:lnTo>
                <a:lnTo>
                  <a:pt x="50548" y="41160"/>
                </a:lnTo>
                <a:lnTo>
                  <a:pt x="20219" y="41160"/>
                </a:lnTo>
                <a:close/>
              </a:path>
            </a:pathLst>
          </a:custGeom>
          <a:solidFill>
            <a:srgbClr val="FFFFFF"/>
          </a:solidFill>
          <a:ln w="72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7" name="CustomShape 12"/>
          <p:cNvSpPr/>
          <p:nvPr/>
        </p:nvSpPr>
        <p:spPr>
          <a:xfrm>
            <a:off x="11349360" y="498240"/>
            <a:ext cx="84240" cy="68400"/>
          </a:xfrm>
          <a:custGeom>
            <a:avLst/>
            <a:gdLst/>
            <a:ahLst/>
            <a:cxnLst/>
            <a:rect l="l" t="t" r="r" b="b"/>
            <a:pathLst>
              <a:path w="84486" h="68600">
                <a:moveTo>
                  <a:pt x="57769" y="0"/>
                </a:moveTo>
                <a:lnTo>
                  <a:pt x="42604" y="28884"/>
                </a:lnTo>
                <a:lnTo>
                  <a:pt x="26718" y="0"/>
                </a:lnTo>
                <a:lnTo>
                  <a:pt x="0" y="0"/>
                </a:lnTo>
                <a:lnTo>
                  <a:pt x="31051" y="46937"/>
                </a:lnTo>
                <a:lnTo>
                  <a:pt x="31051" y="68600"/>
                </a:lnTo>
                <a:lnTo>
                  <a:pt x="54158" y="68600"/>
                </a:lnTo>
                <a:lnTo>
                  <a:pt x="54158" y="46937"/>
                </a:lnTo>
                <a:lnTo>
                  <a:pt x="84487" y="0"/>
                </a:lnTo>
                <a:close/>
              </a:path>
            </a:pathLst>
          </a:custGeom>
          <a:solidFill>
            <a:srgbClr val="FFFFFF"/>
          </a:solidFill>
          <a:ln w="72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8" name="CustomShape 13"/>
          <p:cNvSpPr/>
          <p:nvPr/>
        </p:nvSpPr>
        <p:spPr>
          <a:xfrm>
            <a:off x="11175480" y="496800"/>
            <a:ext cx="109440" cy="70560"/>
          </a:xfrm>
          <a:custGeom>
            <a:avLst/>
            <a:gdLst/>
            <a:ahLst/>
            <a:cxnLst/>
            <a:rect l="l" t="t" r="r" b="b"/>
            <a:pathLst>
              <a:path w="109805" h="70766">
                <a:moveTo>
                  <a:pt x="89541" y="35383"/>
                </a:moveTo>
                <a:cubicBezTo>
                  <a:pt x="95318" y="35383"/>
                  <a:pt x="98929" y="36105"/>
                  <a:pt x="98929" y="38994"/>
                </a:cubicBezTo>
                <a:cubicBezTo>
                  <a:pt x="98929" y="41160"/>
                  <a:pt x="96040" y="44771"/>
                  <a:pt x="90263" y="48381"/>
                </a:cubicBezTo>
                <a:lnTo>
                  <a:pt x="90263" y="48381"/>
                </a:lnTo>
                <a:cubicBezTo>
                  <a:pt x="102539" y="41160"/>
                  <a:pt x="110482" y="34661"/>
                  <a:pt x="109760" y="30329"/>
                </a:cubicBezTo>
                <a:cubicBezTo>
                  <a:pt x="109038" y="26718"/>
                  <a:pt x="104706" y="25274"/>
                  <a:pt x="97485" y="25274"/>
                </a:cubicBezTo>
                <a:cubicBezTo>
                  <a:pt x="91708" y="25274"/>
                  <a:pt x="83764" y="25996"/>
                  <a:pt x="74377" y="28162"/>
                </a:cubicBezTo>
                <a:lnTo>
                  <a:pt x="64990" y="5777"/>
                </a:lnTo>
                <a:cubicBezTo>
                  <a:pt x="63545" y="2166"/>
                  <a:pt x="59935" y="0"/>
                  <a:pt x="56324" y="0"/>
                </a:cubicBezTo>
                <a:lnTo>
                  <a:pt x="39716" y="0"/>
                </a:lnTo>
                <a:cubicBezTo>
                  <a:pt x="36105" y="0"/>
                  <a:pt x="32495" y="2166"/>
                  <a:pt x="31051" y="5777"/>
                </a:cubicBezTo>
                <a:lnTo>
                  <a:pt x="10832" y="53436"/>
                </a:lnTo>
                <a:cubicBezTo>
                  <a:pt x="3611" y="58491"/>
                  <a:pt x="0" y="62824"/>
                  <a:pt x="0" y="65712"/>
                </a:cubicBezTo>
                <a:cubicBezTo>
                  <a:pt x="0" y="68600"/>
                  <a:pt x="2888" y="70045"/>
                  <a:pt x="7943" y="70767"/>
                </a:cubicBezTo>
                <a:lnTo>
                  <a:pt x="28884" y="70767"/>
                </a:lnTo>
                <a:lnTo>
                  <a:pt x="36105" y="51992"/>
                </a:lnTo>
                <a:cubicBezTo>
                  <a:pt x="23830" y="55602"/>
                  <a:pt x="14442" y="59935"/>
                  <a:pt x="7943" y="64268"/>
                </a:cubicBezTo>
                <a:cubicBezTo>
                  <a:pt x="7943" y="64268"/>
                  <a:pt x="7221" y="64268"/>
                  <a:pt x="7221" y="64990"/>
                </a:cubicBezTo>
                <a:cubicBezTo>
                  <a:pt x="12276" y="59935"/>
                  <a:pt x="25996" y="51992"/>
                  <a:pt x="44771" y="46215"/>
                </a:cubicBezTo>
                <a:cubicBezTo>
                  <a:pt x="62101" y="38994"/>
                  <a:pt x="79432" y="35383"/>
                  <a:pt x="89541" y="35383"/>
                </a:cubicBezTo>
                <a:close/>
                <a:moveTo>
                  <a:pt x="48381" y="17331"/>
                </a:moveTo>
                <a:lnTo>
                  <a:pt x="48381" y="17331"/>
                </a:lnTo>
                <a:lnTo>
                  <a:pt x="54158" y="33217"/>
                </a:lnTo>
                <a:cubicBezTo>
                  <a:pt x="50548" y="33939"/>
                  <a:pt x="47659" y="35383"/>
                  <a:pt x="44049" y="36828"/>
                </a:cubicBezTo>
                <a:cubicBezTo>
                  <a:pt x="42604" y="37550"/>
                  <a:pt x="41160" y="37550"/>
                  <a:pt x="39716" y="38272"/>
                </a:cubicBezTo>
                <a:lnTo>
                  <a:pt x="48381" y="17331"/>
                </a:lnTo>
                <a:close/>
              </a:path>
            </a:pathLst>
          </a:custGeom>
          <a:solidFill>
            <a:srgbClr val="FFFFFF"/>
          </a:solidFill>
          <a:ln w="72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9" name="CustomShape 14"/>
          <p:cNvSpPr/>
          <p:nvPr/>
        </p:nvSpPr>
        <p:spPr>
          <a:xfrm>
            <a:off x="11234520" y="538560"/>
            <a:ext cx="34200" cy="28440"/>
          </a:xfrm>
          <a:custGeom>
            <a:avLst/>
            <a:gdLst/>
            <a:ahLst/>
            <a:cxnLst/>
            <a:rect l="l" t="t" r="r" b="b"/>
            <a:pathLst>
              <a:path w="34661" h="28884">
                <a:moveTo>
                  <a:pt x="0" y="3611"/>
                </a:moveTo>
                <a:lnTo>
                  <a:pt x="9387" y="28884"/>
                </a:lnTo>
                <a:lnTo>
                  <a:pt x="34661" y="28884"/>
                </a:lnTo>
                <a:lnTo>
                  <a:pt x="22385" y="0"/>
                </a:lnTo>
                <a:cubicBezTo>
                  <a:pt x="15164" y="722"/>
                  <a:pt x="7943" y="2166"/>
                  <a:pt x="0" y="3611"/>
                </a:cubicBezTo>
                <a:close/>
              </a:path>
            </a:pathLst>
          </a:custGeom>
          <a:solidFill>
            <a:srgbClr val="FFFFFF"/>
          </a:solidFill>
          <a:ln w="72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0" name="CustomShape 15"/>
          <p:cNvSpPr/>
          <p:nvPr/>
        </p:nvSpPr>
        <p:spPr>
          <a:xfrm>
            <a:off x="9524880" y="6545880"/>
            <a:ext cx="2666520" cy="311760"/>
          </a:xfrm>
          <a:custGeom>
            <a:avLst/>
            <a:gdLst/>
            <a:ahLst/>
            <a:cxnLst/>
            <a:rect l="l" t="t" r="r" b="b"/>
            <a:pathLst>
              <a:path w="3124200" h="380995">
                <a:moveTo>
                  <a:pt x="234244" y="0"/>
                </a:moveTo>
                <a:lnTo>
                  <a:pt x="3124200" y="0"/>
                </a:lnTo>
                <a:lnTo>
                  <a:pt x="3124200" y="380995"/>
                </a:lnTo>
                <a:lnTo>
                  <a:pt x="0" y="380995"/>
                </a:lnTo>
                <a:lnTo>
                  <a:pt x="234244" y="0"/>
                </a:lnTo>
                <a:close/>
              </a:path>
            </a:pathLst>
          </a:cu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1" name="CustomShape 16"/>
          <p:cNvSpPr/>
          <p:nvPr/>
        </p:nvSpPr>
        <p:spPr>
          <a:xfrm>
            <a:off x="0" y="6792120"/>
            <a:ext cx="10261080" cy="7380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2" name="Line 17"/>
          <p:cNvSpPr/>
          <p:nvPr/>
        </p:nvSpPr>
        <p:spPr>
          <a:xfrm flipH="1">
            <a:off x="406080" y="685800"/>
            <a:ext cx="11379240" cy="360"/>
          </a:xfrm>
          <a:prstGeom prst="line">
            <a:avLst/>
          </a:prstGeom>
          <a:ln>
            <a:solidFill>
              <a:srgbClr val="005386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93" name="Graphic 27"/>
          <p:cNvPicPr/>
          <p:nvPr/>
        </p:nvPicPr>
        <p:blipFill>
          <a:blip r:embed="rId14"/>
          <a:stretch/>
        </p:blipFill>
        <p:spPr>
          <a:xfrm>
            <a:off x="11077560" y="6613560"/>
            <a:ext cx="904680" cy="175680"/>
          </a:xfrm>
          <a:prstGeom prst="rect">
            <a:avLst/>
          </a:prstGeom>
          <a:ln>
            <a:noFill/>
          </a:ln>
        </p:spPr>
      </p:pic>
      <p:pic>
        <p:nvPicPr>
          <p:cNvPr id="194" name="Graphic 28"/>
          <p:cNvPicPr/>
          <p:nvPr/>
        </p:nvPicPr>
        <p:blipFill>
          <a:blip r:embed="rId15"/>
          <a:stretch/>
        </p:blipFill>
        <p:spPr>
          <a:xfrm>
            <a:off x="9934920" y="6641280"/>
            <a:ext cx="853200" cy="115560"/>
          </a:xfrm>
          <a:prstGeom prst="rect">
            <a:avLst/>
          </a:prstGeom>
          <a:ln>
            <a:noFill/>
          </a:ln>
        </p:spPr>
      </p:pic>
      <p:sp>
        <p:nvSpPr>
          <p:cNvPr id="195" name="PlaceHolder 18"/>
          <p:cNvSpPr>
            <a:spLocks noGrp="1"/>
          </p:cNvSpPr>
          <p:nvPr>
            <p:ph type="body"/>
          </p:nvPr>
        </p:nvSpPr>
        <p:spPr>
          <a:xfrm>
            <a:off x="302040" y="170640"/>
            <a:ext cx="10186200" cy="570960"/>
          </a:xfrm>
          <a:prstGeom prst="rect">
            <a:avLst/>
          </a:prstGeom>
        </p:spPr>
        <p:txBody>
          <a:bodyPr lIns="90000" tIns="45000" rIns="90000" bIns="45000" anchor="ctr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1" strike="noStrike" spc="-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Click to edit the outline text format</a:t>
            </a:r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endParaRP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1" strike="noStrike" spc="-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Second Outline Level</a:t>
            </a:r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endParaRP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1" strike="noStrike" spc="-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Third Outline Level</a:t>
            </a:r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endParaRP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1" strike="noStrike" spc="-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Fourth Outline Level</a:t>
            </a:r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endParaRP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1" strike="noStrike" spc="-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Fifth Outline Level</a:t>
            </a:r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endParaRP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1" strike="noStrike" spc="-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Sixth Outline Level</a:t>
            </a:r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endParaRPr>
          </a:p>
          <a:p>
            <a:pPr>
              <a:lnSpc>
                <a:spcPct val="100000"/>
              </a:lnSpc>
            </a:pPr>
            <a:r>
              <a:rPr lang="en-US" sz="2800" b="1" strike="noStrike" spc="-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Seventh Outline LevelSlide Title</a:t>
            </a:r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endParaRPr>
          </a:p>
        </p:txBody>
      </p:sp>
      <p:sp>
        <p:nvSpPr>
          <p:cNvPr id="196" name="PlaceHolder 19"/>
          <p:cNvSpPr>
            <a:spLocks noGrp="1"/>
          </p:cNvSpPr>
          <p:nvPr>
            <p:ph type="body"/>
          </p:nvPr>
        </p:nvSpPr>
        <p:spPr>
          <a:xfrm>
            <a:off x="302040" y="695160"/>
            <a:ext cx="10186200" cy="360360"/>
          </a:xfrm>
          <a:prstGeom prst="rect">
            <a:avLst/>
          </a:prstGeom>
        </p:spPr>
        <p:txBody>
          <a:bodyPr lIns="90000" tIns="45000" rIns="90000" bIns="45000" anchor="ctr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1" strike="noStrike" spc="-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Click to edit the outline text format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endParaRP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1" strike="noStrike" spc="-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Second Outline Level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endParaRP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1" strike="noStrike" spc="-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Third Outline Level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endParaRP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1" strike="noStrike" spc="-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Fourth Outline Level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endParaRP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1" strike="noStrike" spc="-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Fifth Outline Level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endParaRP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1" strike="noStrike" spc="-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Sixth Outline Level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endParaRPr>
          </a:p>
          <a:p>
            <a:pPr>
              <a:lnSpc>
                <a:spcPct val="100000"/>
              </a:lnSpc>
            </a:pPr>
            <a:r>
              <a:rPr lang="en-US" sz="1800" b="1" strike="noStrike" spc="-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Seventh Outline LevelSlide Subtitle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endParaRPr>
          </a:p>
        </p:txBody>
      </p:sp>
      <p:sp>
        <p:nvSpPr>
          <p:cNvPr id="197" name="PlaceHolder 20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NeueLT Std"/>
              </a:rPr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hyperlink" Target="https://www.asyhub.org/home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jpeg"/><Relationship Id="rId9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7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7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7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79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tiff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tiff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tiff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hyperlink" Target="mailto:asycuda@unctad.org" TargetMode="Externa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9.png"/><Relationship Id="rId11" Type="http://schemas.openxmlformats.org/officeDocument/2006/relationships/image" Target="../media/image9.png"/><Relationship Id="rId5" Type="http://schemas.openxmlformats.org/officeDocument/2006/relationships/image" Target="../media/image88.png"/><Relationship Id="rId10" Type="http://schemas.openxmlformats.org/officeDocument/2006/relationships/image" Target="../media/image8.png"/><Relationship Id="rId4" Type="http://schemas.openxmlformats.org/officeDocument/2006/relationships/image" Target="../media/image87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image" Target="../media/image19.png"/><Relationship Id="rId7" Type="http://schemas.openxmlformats.org/officeDocument/2006/relationships/customXml" Target="../ink/ink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.xml"/><Relationship Id="rId5" Type="http://schemas.openxmlformats.org/officeDocument/2006/relationships/image" Target="../media/image20.png"/><Relationship Id="rId4" Type="http://schemas.openxmlformats.org/officeDocument/2006/relationships/customXml" Target="../ink/ink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Picture 6"/>
          <p:cNvPicPr/>
          <p:nvPr/>
        </p:nvPicPr>
        <p:blipFill>
          <a:blip r:embed="rId3"/>
          <a:stretch/>
        </p:blipFill>
        <p:spPr>
          <a:xfrm>
            <a:off x="0" y="1374120"/>
            <a:ext cx="12191760" cy="4653000"/>
          </a:xfrm>
          <a:prstGeom prst="rect">
            <a:avLst/>
          </a:prstGeom>
          <a:ln>
            <a:noFill/>
          </a:ln>
        </p:spPr>
      </p:pic>
      <p:sp>
        <p:nvSpPr>
          <p:cNvPr id="238" name="CustomShape 1"/>
          <p:cNvSpPr/>
          <p:nvPr/>
        </p:nvSpPr>
        <p:spPr>
          <a:xfrm>
            <a:off x="-11160" y="5907960"/>
            <a:ext cx="12202560" cy="973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9" name="CustomShape 2"/>
          <p:cNvSpPr/>
          <p:nvPr/>
        </p:nvSpPr>
        <p:spPr>
          <a:xfrm>
            <a:off x="0" y="0"/>
            <a:ext cx="12191760" cy="1371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40" name="Picture 8"/>
          <p:cNvPicPr/>
          <p:nvPr/>
        </p:nvPicPr>
        <p:blipFill>
          <a:blip r:embed="rId4"/>
          <a:stretch/>
        </p:blipFill>
        <p:spPr>
          <a:xfrm>
            <a:off x="7143840" y="178920"/>
            <a:ext cx="4838760" cy="837720"/>
          </a:xfrm>
          <a:prstGeom prst="rect">
            <a:avLst/>
          </a:prstGeom>
          <a:ln w="9360">
            <a:noFill/>
          </a:ln>
        </p:spPr>
      </p:pic>
      <p:sp>
        <p:nvSpPr>
          <p:cNvPr id="241" name="CustomShape 3"/>
          <p:cNvSpPr/>
          <p:nvPr/>
        </p:nvSpPr>
        <p:spPr>
          <a:xfrm>
            <a:off x="6744240" y="6423480"/>
            <a:ext cx="5100840" cy="2426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000" b="0" strike="noStrike" spc="389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Division on Technology and Logistics (DTL)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42" name="Graphic 12"/>
          <p:cNvPicPr/>
          <p:nvPr/>
        </p:nvPicPr>
        <p:blipFill>
          <a:blip r:embed="rId5"/>
          <a:stretch/>
        </p:blipFill>
        <p:spPr>
          <a:xfrm>
            <a:off x="6815520" y="6140160"/>
            <a:ext cx="1754280" cy="237960"/>
          </a:xfrm>
          <a:prstGeom prst="rect">
            <a:avLst/>
          </a:prstGeom>
          <a:ln>
            <a:noFill/>
          </a:ln>
        </p:spPr>
      </p:pic>
      <p:sp>
        <p:nvSpPr>
          <p:cNvPr id="243" name="CustomShape 4"/>
          <p:cNvSpPr/>
          <p:nvPr/>
        </p:nvSpPr>
        <p:spPr>
          <a:xfrm>
            <a:off x="8575200" y="6093360"/>
            <a:ext cx="318708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egoe UI Semibold"/>
              </a:rPr>
              <a:t>Programme Presentation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4" name="CustomShape 5"/>
          <p:cNvSpPr/>
          <p:nvPr/>
        </p:nvSpPr>
        <p:spPr>
          <a:xfrm>
            <a:off x="-11161" y="5551920"/>
            <a:ext cx="3969549" cy="357840"/>
          </a:xfrm>
          <a:custGeom>
            <a:avLst/>
            <a:gdLst/>
            <a:ahLst/>
            <a:cxnLst/>
            <a:rect l="l" t="t" r="r" b="b"/>
            <a:pathLst>
              <a:path w="4099338" h="378922">
                <a:moveTo>
                  <a:pt x="0" y="0"/>
                </a:moveTo>
                <a:lnTo>
                  <a:pt x="3945370" y="1066"/>
                </a:lnTo>
                <a:lnTo>
                  <a:pt x="4099338" y="378922"/>
                </a:lnTo>
                <a:lnTo>
                  <a:pt x="0" y="37892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5" name="CustomShape 6"/>
          <p:cNvSpPr/>
          <p:nvPr/>
        </p:nvSpPr>
        <p:spPr>
          <a:xfrm>
            <a:off x="576720" y="5551920"/>
            <a:ext cx="38383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egoe UI"/>
                <a:ea typeface="Source Sans Pro"/>
              </a:rPr>
              <a:t>Agosto 21 –</a:t>
            </a:r>
            <a:r>
              <a:rPr lang="en-US" sz="1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egoe UI"/>
                <a:ea typeface="Source Sans Pro"/>
              </a:rPr>
              <a:t> 2023</a:t>
            </a:r>
          </a:p>
          <a:p>
            <a:pPr>
              <a:lnSpc>
                <a:spcPct val="100000"/>
              </a:lnSpc>
            </a:pPr>
            <a:r>
              <a:rPr lang="en-US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egoe UI"/>
                <a:ea typeface="Source Sans Pro"/>
              </a:rPr>
              <a:t>San Salvador – El Salvador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46" name="Graphic 17"/>
          <p:cNvPicPr/>
          <p:nvPr/>
        </p:nvPicPr>
        <p:blipFill>
          <a:blip r:embed="rId6"/>
          <a:stretch/>
        </p:blipFill>
        <p:spPr>
          <a:xfrm>
            <a:off x="609480" y="430560"/>
            <a:ext cx="3541680" cy="730800"/>
          </a:xfrm>
          <a:prstGeom prst="rect">
            <a:avLst/>
          </a:prstGeom>
          <a:ln>
            <a:noFill/>
          </a:ln>
        </p:spPr>
      </p:pic>
      <p:pic>
        <p:nvPicPr>
          <p:cNvPr id="247" name="Graphic 18"/>
          <p:cNvPicPr/>
          <p:nvPr/>
        </p:nvPicPr>
        <p:blipFill>
          <a:blip r:embed="rId7"/>
          <a:stretch/>
        </p:blipFill>
        <p:spPr>
          <a:xfrm>
            <a:off x="4411080" y="430560"/>
            <a:ext cx="676440" cy="457200"/>
          </a:xfrm>
          <a:prstGeom prst="rect">
            <a:avLst/>
          </a:prstGeom>
          <a:ln>
            <a:noFill/>
          </a:ln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6B7C1232-BF3B-0C25-7766-5CA0C0637DC7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7104482" y="665640"/>
            <a:ext cx="2428560" cy="651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Picture 8"/>
          <p:cNvPicPr/>
          <p:nvPr/>
        </p:nvPicPr>
        <p:blipFill>
          <a:blip r:embed="rId3"/>
          <a:srcRect r="14114"/>
          <a:stretch/>
        </p:blipFill>
        <p:spPr>
          <a:xfrm>
            <a:off x="3596574" y="738000"/>
            <a:ext cx="7652160" cy="4019040"/>
          </a:xfrm>
          <a:prstGeom prst="rect">
            <a:avLst/>
          </a:prstGeom>
          <a:ln>
            <a:noFill/>
          </a:ln>
        </p:spPr>
      </p:pic>
      <p:sp>
        <p:nvSpPr>
          <p:cNvPr id="308" name="CustomShape 1"/>
          <p:cNvSpPr/>
          <p:nvPr/>
        </p:nvSpPr>
        <p:spPr>
          <a:xfrm>
            <a:off x="551520" y="2455560"/>
            <a:ext cx="5840402" cy="3664440"/>
          </a:xfrm>
          <a:prstGeom prst="snip1Rect">
            <a:avLst>
              <a:gd name="adj" fmla="val 16667"/>
            </a:avLst>
          </a:prstGeom>
          <a:solidFill>
            <a:schemeClr val="bg2">
              <a:lumMod val="95000"/>
            </a:schemeClr>
          </a:solidFill>
          <a:ln>
            <a:noFill/>
          </a:ln>
          <a:effectLst>
            <a:outerShdw blurRad="88900" dist="50800" dir="360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9" name="CustomShape 2"/>
          <p:cNvSpPr/>
          <p:nvPr/>
        </p:nvSpPr>
        <p:spPr>
          <a:xfrm>
            <a:off x="762120" y="2609640"/>
            <a:ext cx="4952520" cy="146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u="sng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Roboto"/>
              </a:rPr>
              <a:t>ASYHUB Maritime</a:t>
            </a:r>
            <a:r>
              <a:rPr lang="en-US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Roboto"/>
              </a:rPr>
              <a:t> se </a:t>
            </a:r>
            <a:r>
              <a:rPr lang="en-US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Roboto"/>
              </a:rPr>
              <a:t>basa</a:t>
            </a:r>
            <a:r>
              <a:rPr lang="en-US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Roboto"/>
              </a:rPr>
              <a:t> </a:t>
            </a:r>
            <a:r>
              <a:rPr lang="en-US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Roboto"/>
              </a:rPr>
              <a:t>en</a:t>
            </a:r>
            <a:r>
              <a:rPr lang="en-US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Roboto"/>
              </a:rPr>
              <a:t> una </a:t>
            </a:r>
            <a:r>
              <a:rPr lang="en-US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Roboto"/>
              </a:rPr>
              <a:t>plataforma</a:t>
            </a:r>
            <a:r>
              <a:rPr lang="en-US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Roboto"/>
              </a:rPr>
              <a:t> </a:t>
            </a:r>
            <a:r>
              <a:rPr lang="en-US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Roboto"/>
              </a:rPr>
              <a:t>estandarizada</a:t>
            </a:r>
            <a:r>
              <a:rPr lang="en-US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Roboto"/>
              </a:rPr>
              <a:t> y </a:t>
            </a:r>
            <a:r>
              <a:rPr lang="en-US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Roboto"/>
              </a:rPr>
              <a:t>abierta</a:t>
            </a:r>
            <a:r>
              <a:rPr lang="en-US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Roboto"/>
              </a:rPr>
              <a:t> para el </a:t>
            </a:r>
            <a:r>
              <a:rPr lang="en-US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Roboto"/>
              </a:rPr>
              <a:t>procesamiento</a:t>
            </a:r>
            <a:r>
              <a:rPr lang="en-US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Roboto"/>
              </a:rPr>
              <a:t> de </a:t>
            </a:r>
            <a:r>
              <a:rPr lang="en-US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Roboto"/>
              </a:rPr>
              <a:t>datos</a:t>
            </a:r>
            <a:r>
              <a:rPr lang="en-US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Roboto"/>
              </a:rPr>
              <a:t> y la </a:t>
            </a:r>
            <a:r>
              <a:rPr lang="en-US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Roboto"/>
              </a:rPr>
              <a:t>integración</a:t>
            </a:r>
            <a:r>
              <a:rPr lang="en-US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Roboto"/>
              </a:rPr>
              <a:t> de </a:t>
            </a:r>
            <a:r>
              <a:rPr lang="en-US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Roboto"/>
              </a:rPr>
              <a:t>datos</a:t>
            </a:r>
            <a:r>
              <a:rPr lang="en-US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Roboto"/>
              </a:rPr>
              <a:t> entre la </a:t>
            </a:r>
            <a:r>
              <a:rPr lang="en-US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Roboto"/>
              </a:rPr>
              <a:t>aduana</a:t>
            </a:r>
            <a:r>
              <a:rPr lang="en-US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Roboto"/>
              </a:rPr>
              <a:t> y los </a:t>
            </a:r>
            <a:r>
              <a:rPr lang="en-US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Roboto"/>
              </a:rPr>
              <a:t>sistemas</a:t>
            </a:r>
            <a:r>
              <a:rPr lang="en-US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Roboto"/>
              </a:rPr>
              <a:t> de </a:t>
            </a:r>
            <a:r>
              <a:rPr lang="en-US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Roboto"/>
              </a:rPr>
              <a:t>líneas</a:t>
            </a:r>
            <a:r>
              <a:rPr lang="en-US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Roboto"/>
              </a:rPr>
              <a:t> </a:t>
            </a:r>
            <a:r>
              <a:rPr lang="en-US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Roboto"/>
              </a:rPr>
              <a:t>navieras</a:t>
            </a:r>
            <a:r>
              <a:rPr lang="en-US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Roboto"/>
              </a:rPr>
              <a:t>.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782640" y="3899880"/>
            <a:ext cx="5124240" cy="146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Roboto"/>
              </a:rPr>
              <a:t>La </a:t>
            </a:r>
            <a:r>
              <a:rPr lang="en-US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Roboto"/>
              </a:rPr>
              <a:t>plataforma</a:t>
            </a:r>
            <a:r>
              <a:rPr lang="en-US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Roboto"/>
              </a:rPr>
              <a:t> </a:t>
            </a:r>
            <a:r>
              <a:rPr lang="en-US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Roboto"/>
              </a:rPr>
              <a:t>está</a:t>
            </a:r>
            <a:r>
              <a:rPr lang="en-US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Roboto"/>
              </a:rPr>
              <a:t> </a:t>
            </a:r>
            <a:r>
              <a:rPr lang="en-US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Roboto"/>
              </a:rPr>
              <a:t>diseñada</a:t>
            </a:r>
            <a:r>
              <a:rPr lang="en-US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Roboto"/>
              </a:rPr>
              <a:t> para ser </a:t>
            </a:r>
            <a:r>
              <a:rPr lang="en-US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Roboto"/>
              </a:rPr>
              <a:t>nativa</a:t>
            </a:r>
            <a:r>
              <a:rPr lang="en-US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Roboto"/>
              </a:rPr>
              <a:t> de la </a:t>
            </a:r>
            <a:r>
              <a:rPr lang="en-US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Roboto"/>
              </a:rPr>
              <a:t>nube</a:t>
            </a:r>
            <a:r>
              <a:rPr lang="en-US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Roboto"/>
              </a:rPr>
              <a:t>, </a:t>
            </a:r>
            <a:r>
              <a:rPr lang="en-US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Roboto"/>
              </a:rPr>
              <a:t>utilizando</a:t>
            </a:r>
            <a:r>
              <a:rPr lang="en-US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Roboto"/>
              </a:rPr>
              <a:t> </a:t>
            </a:r>
            <a:r>
              <a:rPr lang="en-US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Roboto"/>
              </a:rPr>
              <a:t>principios</a:t>
            </a:r>
            <a:r>
              <a:rPr lang="en-US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Roboto"/>
              </a:rPr>
              <a:t> </a:t>
            </a:r>
            <a:r>
              <a:rPr lang="en-US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Roboto"/>
              </a:rPr>
              <a:t>centrados</a:t>
            </a:r>
            <a:r>
              <a:rPr lang="en-US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Roboto"/>
              </a:rPr>
              <a:t> </a:t>
            </a:r>
            <a:r>
              <a:rPr lang="en-US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Roboto"/>
              </a:rPr>
              <a:t>en</a:t>
            </a:r>
            <a:r>
              <a:rPr lang="en-US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Roboto"/>
              </a:rPr>
              <a:t> </a:t>
            </a:r>
            <a:r>
              <a:rPr lang="en-US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Roboto"/>
              </a:rPr>
              <a:t>microservicios</a:t>
            </a:r>
            <a:r>
              <a:rPr lang="en-US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Roboto"/>
              </a:rPr>
              <a:t>. </a:t>
            </a:r>
            <a:r>
              <a:rPr lang="en-US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Roboto"/>
              </a:rPr>
              <a:t>También</a:t>
            </a:r>
            <a:r>
              <a:rPr lang="en-US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Roboto"/>
              </a:rPr>
              <a:t> </a:t>
            </a:r>
            <a:r>
              <a:rPr lang="en-US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Roboto"/>
              </a:rPr>
              <a:t>permite</a:t>
            </a:r>
            <a:r>
              <a:rPr lang="en-US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Roboto"/>
              </a:rPr>
              <a:t> la </a:t>
            </a:r>
            <a:r>
              <a:rPr lang="en-US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Roboto"/>
              </a:rPr>
              <a:t>escalabilidad</a:t>
            </a:r>
            <a:r>
              <a:rPr lang="en-US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Roboto"/>
              </a:rPr>
              <a:t>, el </a:t>
            </a:r>
            <a:r>
              <a:rPr lang="en-US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Roboto"/>
              </a:rPr>
              <a:t>intercambio</a:t>
            </a:r>
            <a:r>
              <a:rPr lang="en-US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Roboto"/>
              </a:rPr>
              <a:t> de </a:t>
            </a:r>
            <a:r>
              <a:rPr lang="en-US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Roboto"/>
              </a:rPr>
              <a:t>recursos</a:t>
            </a:r>
            <a:r>
              <a:rPr lang="en-US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Roboto"/>
              </a:rPr>
              <a:t>, las </a:t>
            </a:r>
            <a:r>
              <a:rPr lang="en-US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Roboto"/>
              </a:rPr>
              <a:t>herramientas</a:t>
            </a:r>
            <a:r>
              <a:rPr lang="en-US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Roboto"/>
              </a:rPr>
              <a:t> de </a:t>
            </a:r>
            <a:r>
              <a:rPr lang="en-US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Roboto"/>
              </a:rPr>
              <a:t>monitoreo</a:t>
            </a:r>
            <a:r>
              <a:rPr lang="en-US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Roboto"/>
              </a:rPr>
              <a:t> y la </a:t>
            </a:r>
            <a:r>
              <a:rPr lang="en-US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Roboto"/>
              </a:rPr>
              <a:t>optimización</a:t>
            </a:r>
            <a:r>
              <a:rPr lang="en-US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Roboto"/>
              </a:rPr>
              <a:t>.</a:t>
            </a:r>
          </a:p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https://</a:t>
            </a:r>
            <a:r>
              <a:rPr lang="en-US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www.asyhub.org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/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hlinkClick r:id="rId4"/>
              </a:rPr>
              <a:t>home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1" name="CustomShape 4"/>
          <p:cNvSpPr/>
          <p:nvPr/>
        </p:nvSpPr>
        <p:spPr>
          <a:xfrm>
            <a:off x="309600" y="178200"/>
            <a:ext cx="9824400" cy="450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b="1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Programa</a:t>
            </a:r>
            <a:r>
              <a:rPr lang="en-US" sz="2800" b="1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ASY</a:t>
            </a:r>
            <a:r>
              <a:rPr lang="en-US" sz="2800" b="0" strike="noStrike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CUDA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13" name="Picture 2"/>
          <p:cNvPicPr/>
          <p:nvPr/>
        </p:nvPicPr>
        <p:blipFill>
          <a:blip r:embed="rId5"/>
          <a:stretch/>
        </p:blipFill>
        <p:spPr>
          <a:xfrm>
            <a:off x="551520" y="1694160"/>
            <a:ext cx="2428560" cy="651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80308738-94ED-42D1-9688-8CDBA121590C}"/>
              </a:ext>
            </a:extLst>
          </p:cNvPr>
          <p:cNvSpPr txBox="1"/>
          <p:nvPr/>
        </p:nvSpPr>
        <p:spPr>
          <a:xfrm>
            <a:off x="304799" y="783771"/>
            <a:ext cx="1156230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s-VE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texto ahora se refiere al uso de </a:t>
            </a:r>
            <a:r>
              <a:rPr lang="es-VE" sz="1800" u="sn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sistemas de ventanilla única</a:t>
            </a:r>
            <a:r>
              <a:rPr lang="es-VE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 ha sido revisado para usar un lenguaje neutro desde el punto de vista del género. </a:t>
            </a:r>
            <a:endParaRPr lang="es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s-VE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s-VE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Asimismo, </a:t>
            </a:r>
            <a:r>
              <a:rPr lang="es-VE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han añadido tres documentos adicionales</a:t>
            </a:r>
            <a:r>
              <a:rPr lang="es-VE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para la autorización del buque, que pueden ser solicitados por las autoridades en tierra: </a:t>
            </a:r>
            <a:r>
              <a:rPr lang="es-VE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(i) la información relacionada con la protección</a:t>
            </a:r>
            <a:r>
              <a:rPr lang="es-VE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prescrita en la regla XI -2/9.2.2 del Convenio SOLAS; </a:t>
            </a:r>
            <a:r>
              <a:rPr lang="es-VE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(ii)</a:t>
            </a:r>
            <a:r>
              <a:rPr lang="es-VE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VE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información electrónica previa sobre la carga a los efectos de la evaluación de los riesgos aduaneros</a:t>
            </a:r>
            <a:r>
              <a:rPr lang="es-VE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s-VE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(iii)</a:t>
            </a:r>
            <a:r>
              <a:rPr lang="es-VE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el </a:t>
            </a:r>
            <a:r>
              <a:rPr lang="es-VE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impreso de notificación previa de la entrega de desechos.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s-VE" b="1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s-VE" sz="1800" u="sn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Enmiendas de 2022</a:t>
            </a:r>
            <a:endParaRPr lang="es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s-VE" sz="1800" b="1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Adopción: 13 de mayo de 2022 </a:t>
            </a:r>
            <a:endParaRPr lang="es-US" sz="1800" b="1" kern="1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s-VE" sz="1800" b="1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Entrada en vigor: 1 de enero de 2024</a:t>
            </a:r>
            <a:endParaRPr lang="es-US" sz="1800" b="1" kern="1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s-VE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s-VE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Comité de facilitación de la OMI ha adoptado enmiendas al Convenio de facilitación que </a:t>
            </a:r>
            <a:r>
              <a:rPr lang="es-VE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hará obligatoria la ventanilla única para el intercambio de datos en los puertos de todo el mundo</a:t>
            </a:r>
            <a:r>
              <a:rPr lang="es-VE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s-VE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partir del 1 de enero de 2024</a:t>
            </a:r>
            <a:r>
              <a:rPr lang="es-VE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marcando un paso importante en la aceleración de la digitalización en el transporte marítimo.</a:t>
            </a:r>
            <a:endParaRPr lang="es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s-VE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s-VE" sz="1800" i="1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Otras enmiendas adoptadas incluyen las enseñanzas extraídas de la pandemia de COVID-19 y </a:t>
            </a:r>
            <a:r>
              <a:rPr lang="es-VE" sz="1800" b="1" i="1" u="sng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añaden nuevas y enmendadas prácticas recomendadas para prevenir la corrupción y las actividades ilícitas en el sector marítimo.</a:t>
            </a:r>
            <a:endParaRPr lang="es-US" sz="1800" b="1" i="1" u="sng" kern="1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s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AEDC629-3D42-EE28-BFB0-4F135047857C}"/>
              </a:ext>
            </a:extLst>
          </p:cNvPr>
          <p:cNvSpPr txBox="1"/>
          <p:nvPr/>
        </p:nvSpPr>
        <p:spPr>
          <a:xfrm>
            <a:off x="400591" y="287381"/>
            <a:ext cx="2287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u="sng" dirty="0"/>
              <a:t>“Convenio FAL65”</a:t>
            </a:r>
          </a:p>
        </p:txBody>
      </p:sp>
    </p:spTree>
    <p:extLst>
      <p:ext uri="{BB962C8B-B14F-4D97-AF65-F5344CB8AC3E}">
        <p14:creationId xmlns:p14="http://schemas.microsoft.com/office/powerpoint/2010/main" val="28829025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80308738-94ED-42D1-9688-8CDBA121590C}"/>
              </a:ext>
            </a:extLst>
          </p:cNvPr>
          <p:cNvSpPr txBox="1"/>
          <p:nvPr/>
        </p:nvSpPr>
        <p:spPr>
          <a:xfrm>
            <a:off x="304799" y="783771"/>
            <a:ext cx="11617235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>
              <a:spcBef>
                <a:spcPts val="0"/>
              </a:spcBef>
              <a:spcAft>
                <a:spcPts val="0"/>
              </a:spcAft>
            </a:pPr>
            <a:r>
              <a:rPr lang="es-VE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Formularios normalizados de la OMI (FAL 1-7)</a:t>
            </a:r>
            <a:endParaRPr lang="es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s-VE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norma 2.1, lista los documentos que las autoridades públicas pueden pedir a un buque y recomiendan la cantidad máxima de información y número de copias que deben ser solicitadas. La OMI ha elaborado formularios normalizados para los siguientes 7 documentos: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s-VE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71700" lvl="4" indent="-342900" algn="just">
              <a:buFont typeface="+mj-lt"/>
              <a:buAutoNum type="arabicPeriod"/>
            </a:pPr>
            <a:r>
              <a:rPr lang="es-VE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Declaración general de la OMI</a:t>
            </a:r>
            <a:endParaRPr lang="es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71700" lvl="4" indent="-342900" algn="just">
              <a:buFont typeface="+mj-lt"/>
              <a:buAutoNum type="arabicPeriod"/>
            </a:pPr>
            <a:r>
              <a:rPr lang="es-VE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Declaración de carga</a:t>
            </a:r>
            <a:endParaRPr lang="es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71700" lvl="4" indent="-342900" algn="just">
              <a:buFont typeface="+mj-lt"/>
              <a:buAutoNum type="arabicPeriod"/>
            </a:pPr>
            <a:r>
              <a:rPr lang="es-VE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Declaración de provisiones del buque</a:t>
            </a:r>
            <a:endParaRPr lang="es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71700" lvl="4" indent="-342900" algn="just">
              <a:buFont typeface="+mj-lt"/>
              <a:buAutoNum type="arabicPeriod"/>
            </a:pPr>
            <a:r>
              <a:rPr lang="es-VE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Declaración de efectos de la tripulación</a:t>
            </a:r>
            <a:endParaRPr lang="es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71700" lvl="4" indent="-342900" algn="just">
              <a:buFont typeface="+mj-lt"/>
              <a:buAutoNum type="arabicPeriod"/>
            </a:pPr>
            <a:r>
              <a:rPr lang="es-VE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Lista de la tripulación</a:t>
            </a:r>
            <a:endParaRPr lang="es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71700" lvl="4" indent="-342900" algn="just">
              <a:buFont typeface="+mj-lt"/>
              <a:buAutoNum type="arabicPeriod"/>
            </a:pPr>
            <a:r>
              <a:rPr lang="es-VE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Lista de pasajeros</a:t>
            </a:r>
            <a:endParaRPr lang="es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71700" lvl="4" indent="-342900" algn="just">
              <a:buFont typeface="+mj-lt"/>
              <a:buAutoNum type="arabicPeriod"/>
            </a:pPr>
            <a:r>
              <a:rPr lang="es-VE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Manifiesto de mercancías peligrosas.</a:t>
            </a:r>
            <a:endParaRPr lang="es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algn="just">
              <a:spcBef>
                <a:spcPts val="0"/>
              </a:spcBef>
              <a:spcAft>
                <a:spcPts val="0"/>
              </a:spcAft>
            </a:pPr>
            <a:r>
              <a:rPr lang="es-VE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s-VE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Otros dos documentos son requeridos por el “</a:t>
            </a:r>
            <a:r>
              <a:rPr lang="es-VE" sz="2000" b="1" u="sn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Convenio Postal Universal</a:t>
            </a:r>
            <a:r>
              <a:rPr lang="es-VE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y por el “</a:t>
            </a:r>
            <a:r>
              <a:rPr lang="es-VE" sz="2000" b="1" u="sn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Reglamento Sanitario </a:t>
            </a:r>
            <a:r>
              <a:rPr lang="es-VE" sz="2000" b="1" u="sng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s-VE" sz="2000" b="1" u="sn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nternacional</a:t>
            </a:r>
            <a:r>
              <a:rPr lang="es-VE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”.</a:t>
            </a:r>
            <a:endParaRPr lang="es-US" sz="20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s-VE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US" sz="20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s-VE" sz="2000" b="1" u="sng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declaración general, la declaración de carga, la lista de la tripulación y la lista de pasajeros constituyen la máxima información necesaria. La declaración de las provisiones del buque y la declaración de los efectos de la tripulación incorporan los datos mínimos necesarios.</a:t>
            </a:r>
            <a:endParaRPr lang="es-US" sz="2000" b="1" u="sng" kern="1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69478F5-7530-847A-B03D-E8F5F6E3DE18}"/>
              </a:ext>
            </a:extLst>
          </p:cNvPr>
          <p:cNvSpPr txBox="1"/>
          <p:nvPr/>
        </p:nvSpPr>
        <p:spPr>
          <a:xfrm>
            <a:off x="400591" y="287381"/>
            <a:ext cx="2223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u="sng" dirty="0"/>
              <a:t>“Convenio FAL65”</a:t>
            </a:r>
          </a:p>
        </p:txBody>
      </p:sp>
    </p:spTree>
    <p:extLst>
      <p:ext uri="{BB962C8B-B14F-4D97-AF65-F5344CB8AC3E}">
        <p14:creationId xmlns:p14="http://schemas.microsoft.com/office/powerpoint/2010/main" val="20157066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42363AA-55C4-8A46-8949-3815A950D6F5}"/>
              </a:ext>
            </a:extLst>
          </p:cNvPr>
          <p:cNvSpPr txBox="1">
            <a:spLocks/>
          </p:cNvSpPr>
          <p:nvPr/>
        </p:nvSpPr>
        <p:spPr>
          <a:xfrm>
            <a:off x="304800" y="157976"/>
            <a:ext cx="9982200" cy="50284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2800" b="1" dirty="0">
                <a:solidFill>
                  <a:srgbClr val="00558A"/>
                </a:solidFill>
                <a:latin typeface="+mn-lt"/>
                <a:cs typeface="Arial" charset="0"/>
              </a:rPr>
              <a:t>ASYHUB - </a:t>
            </a:r>
            <a:r>
              <a:rPr lang="en-US" sz="2800" b="1" dirty="0" err="1">
                <a:solidFill>
                  <a:srgbClr val="00558A"/>
                </a:solidFill>
                <a:latin typeface="+mn-lt"/>
                <a:cs typeface="Arial" charset="0"/>
              </a:rPr>
              <a:t>Información</a:t>
            </a:r>
            <a:r>
              <a:rPr lang="en-US" sz="2800" b="1" dirty="0">
                <a:solidFill>
                  <a:srgbClr val="00558A"/>
                </a:solidFill>
                <a:latin typeface="+mn-lt"/>
                <a:cs typeface="Arial" charset="0"/>
              </a:rPr>
              <a:t> </a:t>
            </a:r>
            <a:r>
              <a:rPr lang="en-US" sz="2800" b="1" dirty="0" err="1">
                <a:solidFill>
                  <a:srgbClr val="00558A"/>
                </a:solidFill>
                <a:latin typeface="+mn-lt"/>
                <a:cs typeface="Arial" charset="0"/>
              </a:rPr>
              <a:t>Anticipada</a:t>
            </a:r>
            <a:r>
              <a:rPr lang="en-US" sz="2800" b="1" dirty="0">
                <a:solidFill>
                  <a:srgbClr val="00558A"/>
                </a:solidFill>
                <a:latin typeface="+mn-lt"/>
                <a:cs typeface="Arial" charset="0"/>
              </a:rPr>
              <a:t> de Carga
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AB75E9B-A4AC-40C4-92B4-5A3A5BBFCAC4}"/>
              </a:ext>
            </a:extLst>
          </p:cNvPr>
          <p:cNvGrpSpPr/>
          <p:nvPr/>
        </p:nvGrpSpPr>
        <p:grpSpPr>
          <a:xfrm>
            <a:off x="255619" y="1828800"/>
            <a:ext cx="3773426" cy="3345845"/>
            <a:chOff x="421662" y="1360269"/>
            <a:chExt cx="3773426" cy="3345845"/>
          </a:xfrm>
          <a:effectLst>
            <a:outerShdw blurRad="88900" dist="88900" dir="5400000" algn="t" rotWithShape="0">
              <a:prstClr val="black">
                <a:alpha val="29000"/>
              </a:prstClr>
            </a:outerShdw>
          </a:effectLst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79AD810-8D2C-4B05-8285-F285FE52AD67}"/>
                </a:ext>
              </a:extLst>
            </p:cNvPr>
            <p:cNvGrpSpPr/>
            <p:nvPr/>
          </p:nvGrpSpPr>
          <p:grpSpPr>
            <a:xfrm>
              <a:off x="421662" y="1360269"/>
              <a:ext cx="3773426" cy="3345845"/>
              <a:chOff x="4273799" y="1345285"/>
              <a:chExt cx="3773426" cy="3345845"/>
            </a:xfrm>
          </p:grpSpPr>
          <p:sp>
            <p:nvSpPr>
              <p:cNvPr id="15" name="Rectangle 1">
                <a:extLst>
                  <a:ext uri="{FF2B5EF4-FFF2-40B4-BE49-F238E27FC236}">
                    <a16:creationId xmlns:a16="http://schemas.microsoft.com/office/drawing/2014/main" id="{AD04CDF6-3E19-4B56-AB0E-736787B0F17E}"/>
                  </a:ext>
                </a:extLst>
              </p:cNvPr>
              <p:cNvSpPr/>
              <p:nvPr/>
            </p:nvSpPr>
            <p:spPr>
              <a:xfrm flipV="1">
                <a:off x="4273799" y="1345285"/>
                <a:ext cx="3657600" cy="791618"/>
              </a:xfrm>
              <a:custGeom>
                <a:avLst/>
                <a:gdLst>
                  <a:gd name="connsiteX0" fmla="*/ 0 w 7239000"/>
                  <a:gd name="connsiteY0" fmla="*/ 0 h 3733800"/>
                  <a:gd name="connsiteX1" fmla="*/ 7239000 w 7239000"/>
                  <a:gd name="connsiteY1" fmla="*/ 0 h 3733800"/>
                  <a:gd name="connsiteX2" fmla="*/ 7239000 w 7239000"/>
                  <a:gd name="connsiteY2" fmla="*/ 3733800 h 3733800"/>
                  <a:gd name="connsiteX3" fmla="*/ 0 w 7239000"/>
                  <a:gd name="connsiteY3" fmla="*/ 3733800 h 3733800"/>
                  <a:gd name="connsiteX4" fmla="*/ 0 w 7239000"/>
                  <a:gd name="connsiteY4" fmla="*/ 0 h 3733800"/>
                  <a:gd name="connsiteX0" fmla="*/ 0 w 7239000"/>
                  <a:gd name="connsiteY0" fmla="*/ 0 h 3744310"/>
                  <a:gd name="connsiteX1" fmla="*/ 7239000 w 7239000"/>
                  <a:gd name="connsiteY1" fmla="*/ 0 h 3744310"/>
                  <a:gd name="connsiteX2" fmla="*/ 6019800 w 7239000"/>
                  <a:gd name="connsiteY2" fmla="*/ 3744310 h 3744310"/>
                  <a:gd name="connsiteX3" fmla="*/ 0 w 7239000"/>
                  <a:gd name="connsiteY3" fmla="*/ 3733800 h 3744310"/>
                  <a:gd name="connsiteX4" fmla="*/ 0 w 7239000"/>
                  <a:gd name="connsiteY4" fmla="*/ 0 h 3744310"/>
                  <a:gd name="connsiteX0" fmla="*/ 0 w 7239000"/>
                  <a:gd name="connsiteY0" fmla="*/ 0 h 3744310"/>
                  <a:gd name="connsiteX1" fmla="*/ 7239000 w 7239000"/>
                  <a:gd name="connsiteY1" fmla="*/ 0 h 3744310"/>
                  <a:gd name="connsiteX2" fmla="*/ 5594083 w 7239000"/>
                  <a:gd name="connsiteY2" fmla="*/ 3744310 h 3744310"/>
                  <a:gd name="connsiteX3" fmla="*/ 0 w 7239000"/>
                  <a:gd name="connsiteY3" fmla="*/ 3733800 h 3744310"/>
                  <a:gd name="connsiteX4" fmla="*/ 0 w 7239000"/>
                  <a:gd name="connsiteY4" fmla="*/ 0 h 3744310"/>
                  <a:gd name="connsiteX0" fmla="*/ 0 w 6195992"/>
                  <a:gd name="connsiteY0" fmla="*/ 35674 h 3779984"/>
                  <a:gd name="connsiteX1" fmla="*/ 6195992 w 6195992"/>
                  <a:gd name="connsiteY1" fmla="*/ 0 h 3779984"/>
                  <a:gd name="connsiteX2" fmla="*/ 5594083 w 6195992"/>
                  <a:gd name="connsiteY2" fmla="*/ 3779984 h 3779984"/>
                  <a:gd name="connsiteX3" fmla="*/ 0 w 6195992"/>
                  <a:gd name="connsiteY3" fmla="*/ 3769474 h 3779984"/>
                  <a:gd name="connsiteX4" fmla="*/ 0 w 6195992"/>
                  <a:gd name="connsiteY4" fmla="*/ 35674 h 3779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95992" h="3779984">
                    <a:moveTo>
                      <a:pt x="0" y="35674"/>
                    </a:moveTo>
                    <a:lnTo>
                      <a:pt x="6195992" y="0"/>
                    </a:lnTo>
                    <a:lnTo>
                      <a:pt x="5594083" y="3779984"/>
                    </a:lnTo>
                    <a:lnTo>
                      <a:pt x="0" y="3769474"/>
                    </a:lnTo>
                    <a:lnTo>
                      <a:pt x="0" y="35674"/>
                    </a:lnTo>
                    <a:close/>
                  </a:path>
                </a:pathLst>
              </a:custGeom>
              <a:solidFill>
                <a:srgbClr val="0055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 dirty="0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AB70A72-A6AB-4EFC-B56A-D348B771E959}"/>
                  </a:ext>
                </a:extLst>
              </p:cNvPr>
              <p:cNvSpPr/>
              <p:nvPr/>
            </p:nvSpPr>
            <p:spPr>
              <a:xfrm>
                <a:off x="4273799" y="2136903"/>
                <a:ext cx="3773426" cy="2554227"/>
              </a:xfrm>
              <a:prstGeom prst="rect">
                <a:avLst/>
              </a:prstGeom>
              <a:solidFill>
                <a:schemeClr val="bg2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7" name="ZoneTexte 37">
                <a:extLst>
                  <a:ext uri="{FF2B5EF4-FFF2-40B4-BE49-F238E27FC236}">
                    <a16:creationId xmlns:a16="http://schemas.microsoft.com/office/drawing/2014/main" id="{789556E1-1ED8-4372-B5EA-BCC92CC4F33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61737" y="2390292"/>
                <a:ext cx="3285669" cy="18373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285750" lvl="1">
                  <a:lnSpc>
                    <a:spcPts val="2400"/>
                  </a:lnSpc>
                  <a:spcBef>
                    <a:spcPts val="0"/>
                  </a:spcBef>
                  <a:spcAft>
                    <a:spcPts val="1800"/>
                  </a:spcAft>
                  <a:buClr>
                    <a:srgbClr val="00558A"/>
                  </a:buClr>
                  <a:buFont typeface="Wingdings 3" panose="05040102010807070707" pitchFamily="18" charset="2"/>
                  <a:buChar char=""/>
                </a:pPr>
                <a:r>
                  <a:rPr lang="en-US" altLang="en-US" sz="1800" dirty="0">
                    <a:solidFill>
                      <a:schemeClr val="bg2">
                        <a:lumMod val="50000"/>
                      </a:scheme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Antes de la </a:t>
                </a:r>
                <a:r>
                  <a:rPr lang="en-US" altLang="en-US" sz="1800" dirty="0" err="1">
                    <a:solidFill>
                      <a:schemeClr val="bg2">
                        <a:lumMod val="50000"/>
                      </a:scheme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llegada</a:t>
                </a:r>
                <a:r>
                  <a:rPr lang="en-US" altLang="en-US" sz="1800" dirty="0">
                    <a:solidFill>
                      <a:schemeClr val="bg2">
                        <a:lumMod val="50000"/>
                      </a:scheme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 al primer </a:t>
                </a:r>
                <a:r>
                  <a:rPr lang="en-US" altLang="en-US" sz="1800" dirty="0" err="1">
                    <a:solidFill>
                      <a:schemeClr val="bg2">
                        <a:lumMod val="50000"/>
                      </a:scheme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puerto</a:t>
                </a:r>
                <a:r>
                  <a:rPr lang="en-US" altLang="en-US" sz="1800" dirty="0">
                    <a:solidFill>
                      <a:schemeClr val="bg2">
                        <a:lumMod val="50000"/>
                      </a:scheme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 </a:t>
                </a:r>
                <a:r>
                  <a:rPr lang="en-US" altLang="en-US" sz="1800" dirty="0" err="1">
                    <a:solidFill>
                      <a:schemeClr val="bg2">
                        <a:lumMod val="50000"/>
                      </a:scheme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en</a:t>
                </a:r>
                <a:r>
                  <a:rPr lang="en-US" altLang="en-US" sz="1800" dirty="0">
                    <a:solidFill>
                      <a:schemeClr val="bg2">
                        <a:lumMod val="50000"/>
                      </a:scheme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 </a:t>
                </a:r>
                <a:r>
                  <a:rPr lang="en-US" altLang="en-US" sz="1800" dirty="0" err="1">
                    <a:solidFill>
                      <a:schemeClr val="bg2">
                        <a:lumMod val="50000"/>
                      </a:scheme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el</a:t>
                </a:r>
                <a:r>
                  <a:rPr lang="en-US" altLang="en-US" sz="1800" dirty="0">
                    <a:solidFill>
                      <a:schemeClr val="bg2">
                        <a:lumMod val="50000"/>
                      </a:scheme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 </a:t>
                </a:r>
                <a:r>
                  <a:rPr lang="en-US" altLang="en-US" sz="1800" dirty="0" err="1">
                    <a:solidFill>
                      <a:schemeClr val="bg2">
                        <a:lumMod val="50000"/>
                      </a:scheme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país</a:t>
                </a:r>
                <a:r>
                  <a:rPr lang="en-US" altLang="en-US" sz="1800" dirty="0">
                    <a:solidFill>
                      <a:schemeClr val="bg2">
                        <a:lumMod val="50000"/>
                      </a:scheme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 de </a:t>
                </a:r>
                <a:r>
                  <a:rPr lang="en-US" altLang="en-US" sz="1800" dirty="0" err="1">
                    <a:solidFill>
                      <a:schemeClr val="bg2">
                        <a:lumMod val="50000"/>
                      </a:scheme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destino</a:t>
                </a:r>
                <a:r>
                  <a:rPr lang="en-US" altLang="en-US" sz="1800" dirty="0">
                    <a:solidFill>
                      <a:schemeClr val="bg2">
                        <a:lumMod val="50000"/>
                      </a:scheme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 vs
Antes de la carga </a:t>
                </a:r>
                <a:r>
                  <a:rPr lang="en-US" altLang="en-US" sz="1800" dirty="0" err="1">
                    <a:solidFill>
                      <a:schemeClr val="bg2">
                        <a:lumMod val="50000"/>
                      </a:scheme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en</a:t>
                </a:r>
                <a:r>
                  <a:rPr lang="en-US" altLang="en-US" sz="1800" dirty="0">
                    <a:solidFill>
                      <a:schemeClr val="bg2">
                        <a:lumMod val="50000"/>
                      </a:scheme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 </a:t>
                </a:r>
                <a:r>
                  <a:rPr lang="en-US" altLang="en-US" sz="1800" dirty="0" err="1">
                    <a:solidFill>
                      <a:schemeClr val="bg2">
                        <a:lumMod val="50000"/>
                      </a:scheme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el</a:t>
                </a:r>
                <a:r>
                  <a:rPr lang="en-US" altLang="en-US" sz="1800" dirty="0">
                    <a:solidFill>
                      <a:schemeClr val="bg2">
                        <a:lumMod val="50000"/>
                      </a:scheme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 </a:t>
                </a:r>
                <a:r>
                  <a:rPr lang="en-US" altLang="en-US" sz="1800" dirty="0" err="1">
                    <a:solidFill>
                      <a:schemeClr val="bg2">
                        <a:lumMod val="50000"/>
                      </a:scheme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puerto</a:t>
                </a:r>
                <a:r>
                  <a:rPr lang="en-US" altLang="en-US" sz="1800" dirty="0">
                    <a:solidFill>
                      <a:schemeClr val="bg2">
                        <a:lumMod val="50000"/>
                      </a:scheme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 de </a:t>
                </a:r>
                <a:r>
                  <a:rPr lang="en-US" altLang="en-US" sz="1800" dirty="0" err="1">
                    <a:solidFill>
                      <a:schemeClr val="bg2">
                        <a:lumMod val="50000"/>
                      </a:scheme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salida</a:t>
                </a:r>
                <a:endParaRPr lang="en-US" altLang="en-US" sz="1800" dirty="0">
                  <a:solidFill>
                    <a:schemeClr val="bg2">
                      <a:lumMod val="50000"/>
                    </a:schemeClr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18" name="Title 1">
                <a:extLst>
                  <a:ext uri="{FF2B5EF4-FFF2-40B4-BE49-F238E27FC236}">
                    <a16:creationId xmlns:a16="http://schemas.microsoft.com/office/drawing/2014/main" id="{07FA8E74-41D5-4F14-8CB4-D904E722F85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91122" y="1407834"/>
                <a:ext cx="2730184" cy="872186"/>
              </a:xfrm>
              <a:prstGeom prst="rect">
                <a:avLst/>
              </a:prstGeom>
            </p:spPr>
            <p:txBody>
              <a:bodyPr/>
              <a:lstStyle>
                <a:lvl1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  <a:lvl2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4572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9144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13716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18288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indent="-349200" algn="l">
                  <a:spcAft>
                    <a:spcPts val="600"/>
                  </a:spcAft>
                </a:pPr>
                <a:r>
                  <a:rPr lang="en-GI" sz="1800" b="1" dirty="0">
                    <a:solidFill>
                      <a:schemeClr val="bg1"/>
                    </a:solidFill>
                    <a:latin typeface="Segoe UI" panose="020B0502040204020203" pitchFamily="34" charset="0"/>
                    <a:ea typeface="Verdana"/>
                  </a:rPr>
                  <a:t>Preloading Advance Cargo Information</a:t>
                </a:r>
              </a:p>
            </p:txBody>
          </p:sp>
        </p:grpSp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2B5F39B8-D689-4D2D-A448-983E78536E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09600" y="1609882"/>
              <a:ext cx="653185" cy="288616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824E6FC-4988-4EC9-AB07-44D4E49D9D9D}"/>
              </a:ext>
            </a:extLst>
          </p:cNvPr>
          <p:cNvGrpSpPr/>
          <p:nvPr/>
        </p:nvGrpSpPr>
        <p:grpSpPr>
          <a:xfrm>
            <a:off x="4152342" y="1828800"/>
            <a:ext cx="3939710" cy="3345845"/>
            <a:chOff x="4152342" y="1828800"/>
            <a:chExt cx="3939710" cy="3345845"/>
          </a:xfrm>
          <a:effectLst>
            <a:outerShdw blurRad="88900" dist="88900" dir="5400000" algn="t" rotWithShape="0">
              <a:prstClr val="black">
                <a:alpha val="29000"/>
              </a:prstClr>
            </a:outerShdw>
          </a:effectLst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5F18864-4FF8-4083-A973-90B361A44724}"/>
                </a:ext>
              </a:extLst>
            </p:cNvPr>
            <p:cNvGrpSpPr/>
            <p:nvPr/>
          </p:nvGrpSpPr>
          <p:grpSpPr>
            <a:xfrm>
              <a:off x="4152342" y="1828800"/>
              <a:ext cx="3939710" cy="3345845"/>
              <a:chOff x="4273798" y="1345285"/>
              <a:chExt cx="3939710" cy="3345845"/>
            </a:xfrm>
          </p:grpSpPr>
          <p:sp>
            <p:nvSpPr>
              <p:cNvPr id="23" name="Rectangle 1">
                <a:extLst>
                  <a:ext uri="{FF2B5EF4-FFF2-40B4-BE49-F238E27FC236}">
                    <a16:creationId xmlns:a16="http://schemas.microsoft.com/office/drawing/2014/main" id="{126D2C23-F6BA-4FB3-8615-39E4441182F2}"/>
                  </a:ext>
                </a:extLst>
              </p:cNvPr>
              <p:cNvSpPr/>
              <p:nvPr/>
            </p:nvSpPr>
            <p:spPr>
              <a:xfrm flipV="1">
                <a:off x="4273799" y="1345285"/>
                <a:ext cx="3833536" cy="791618"/>
              </a:xfrm>
              <a:custGeom>
                <a:avLst/>
                <a:gdLst>
                  <a:gd name="connsiteX0" fmla="*/ 0 w 7239000"/>
                  <a:gd name="connsiteY0" fmla="*/ 0 h 3733800"/>
                  <a:gd name="connsiteX1" fmla="*/ 7239000 w 7239000"/>
                  <a:gd name="connsiteY1" fmla="*/ 0 h 3733800"/>
                  <a:gd name="connsiteX2" fmla="*/ 7239000 w 7239000"/>
                  <a:gd name="connsiteY2" fmla="*/ 3733800 h 3733800"/>
                  <a:gd name="connsiteX3" fmla="*/ 0 w 7239000"/>
                  <a:gd name="connsiteY3" fmla="*/ 3733800 h 3733800"/>
                  <a:gd name="connsiteX4" fmla="*/ 0 w 7239000"/>
                  <a:gd name="connsiteY4" fmla="*/ 0 h 3733800"/>
                  <a:gd name="connsiteX0" fmla="*/ 0 w 7239000"/>
                  <a:gd name="connsiteY0" fmla="*/ 0 h 3744310"/>
                  <a:gd name="connsiteX1" fmla="*/ 7239000 w 7239000"/>
                  <a:gd name="connsiteY1" fmla="*/ 0 h 3744310"/>
                  <a:gd name="connsiteX2" fmla="*/ 6019800 w 7239000"/>
                  <a:gd name="connsiteY2" fmla="*/ 3744310 h 3744310"/>
                  <a:gd name="connsiteX3" fmla="*/ 0 w 7239000"/>
                  <a:gd name="connsiteY3" fmla="*/ 3733800 h 3744310"/>
                  <a:gd name="connsiteX4" fmla="*/ 0 w 7239000"/>
                  <a:gd name="connsiteY4" fmla="*/ 0 h 3744310"/>
                  <a:gd name="connsiteX0" fmla="*/ 0 w 7239000"/>
                  <a:gd name="connsiteY0" fmla="*/ 0 h 3744310"/>
                  <a:gd name="connsiteX1" fmla="*/ 7239000 w 7239000"/>
                  <a:gd name="connsiteY1" fmla="*/ 0 h 3744310"/>
                  <a:gd name="connsiteX2" fmla="*/ 5594083 w 7239000"/>
                  <a:gd name="connsiteY2" fmla="*/ 3744310 h 3744310"/>
                  <a:gd name="connsiteX3" fmla="*/ 0 w 7239000"/>
                  <a:gd name="connsiteY3" fmla="*/ 3733800 h 3744310"/>
                  <a:gd name="connsiteX4" fmla="*/ 0 w 7239000"/>
                  <a:gd name="connsiteY4" fmla="*/ 0 h 3744310"/>
                  <a:gd name="connsiteX0" fmla="*/ 0 w 6195992"/>
                  <a:gd name="connsiteY0" fmla="*/ 35674 h 3779984"/>
                  <a:gd name="connsiteX1" fmla="*/ 6195992 w 6195992"/>
                  <a:gd name="connsiteY1" fmla="*/ 0 h 3779984"/>
                  <a:gd name="connsiteX2" fmla="*/ 5594083 w 6195992"/>
                  <a:gd name="connsiteY2" fmla="*/ 3779984 h 3779984"/>
                  <a:gd name="connsiteX3" fmla="*/ 0 w 6195992"/>
                  <a:gd name="connsiteY3" fmla="*/ 3769474 h 3779984"/>
                  <a:gd name="connsiteX4" fmla="*/ 0 w 6195992"/>
                  <a:gd name="connsiteY4" fmla="*/ 35674 h 3779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95992" h="3779984">
                    <a:moveTo>
                      <a:pt x="0" y="35674"/>
                    </a:moveTo>
                    <a:lnTo>
                      <a:pt x="6195992" y="0"/>
                    </a:lnTo>
                    <a:lnTo>
                      <a:pt x="5594083" y="3779984"/>
                    </a:lnTo>
                    <a:lnTo>
                      <a:pt x="0" y="3769474"/>
                    </a:lnTo>
                    <a:lnTo>
                      <a:pt x="0" y="35674"/>
                    </a:lnTo>
                    <a:close/>
                  </a:path>
                </a:pathLst>
              </a:custGeom>
              <a:solidFill>
                <a:srgbClr val="0055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 dirty="0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B91104E8-185D-4156-AE9F-5DB46E6BA09C}"/>
                  </a:ext>
                </a:extLst>
              </p:cNvPr>
              <p:cNvSpPr/>
              <p:nvPr/>
            </p:nvSpPr>
            <p:spPr>
              <a:xfrm>
                <a:off x="4273798" y="2136903"/>
                <a:ext cx="3939710" cy="2554227"/>
              </a:xfrm>
              <a:prstGeom prst="rect">
                <a:avLst/>
              </a:prstGeom>
              <a:solidFill>
                <a:schemeClr val="bg2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25" name="ZoneTexte 37">
                <a:extLst>
                  <a:ext uri="{FF2B5EF4-FFF2-40B4-BE49-F238E27FC236}">
                    <a16:creationId xmlns:a16="http://schemas.microsoft.com/office/drawing/2014/main" id="{CFDE482C-54BA-43CB-8037-6536B07B123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20285" y="2238214"/>
                <a:ext cx="3657600" cy="19143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285750" lvl="1">
                  <a:lnSpc>
                    <a:spcPts val="2400"/>
                  </a:lnSpc>
                  <a:spcBef>
                    <a:spcPts val="0"/>
                  </a:spcBef>
                  <a:spcAft>
                    <a:spcPts val="1800"/>
                  </a:spcAft>
                  <a:buClr>
                    <a:srgbClr val="00558A"/>
                  </a:buClr>
                  <a:buFont typeface="Wingdings 3" panose="05040102010807070707" pitchFamily="18" charset="2"/>
                  <a:buChar char=""/>
                </a:pPr>
                <a:r>
                  <a:rPr lang="en-US" altLang="en-US" sz="1800" dirty="0" err="1">
                    <a:solidFill>
                      <a:schemeClr val="bg2">
                        <a:lumMod val="50000"/>
                      </a:scheme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Visibilidad</a:t>
                </a:r>
                <a:r>
                  <a:rPr lang="en-US" altLang="en-US" sz="1800" dirty="0">
                    <a:solidFill>
                      <a:schemeClr val="bg2">
                        <a:lumMod val="50000"/>
                      </a:scheme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 </a:t>
                </a:r>
                <a:r>
                  <a:rPr lang="en-US" altLang="en-US" sz="1800" dirty="0" err="1">
                    <a:solidFill>
                      <a:schemeClr val="bg2">
                        <a:lumMod val="50000"/>
                      </a:scheme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adicional</a:t>
                </a:r>
                <a:r>
                  <a:rPr lang="en-US" altLang="en-US" sz="1800" dirty="0">
                    <a:solidFill>
                      <a:schemeClr val="bg2">
                        <a:lumMod val="50000"/>
                      </a:scheme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 de la </a:t>
                </a:r>
                <a:r>
                  <a:rPr lang="en-US" altLang="en-US" sz="1800" dirty="0" err="1">
                    <a:solidFill>
                      <a:schemeClr val="bg2">
                        <a:lumMod val="50000"/>
                      </a:scheme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cadena</a:t>
                </a:r>
                <a:r>
                  <a:rPr lang="en-US" altLang="en-US" sz="1800" dirty="0">
                    <a:solidFill>
                      <a:schemeClr val="bg2">
                        <a:lumMod val="50000"/>
                      </a:scheme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 de </a:t>
                </a:r>
                <a:r>
                  <a:rPr lang="en-US" altLang="en-US" sz="1800" dirty="0" err="1">
                    <a:solidFill>
                      <a:schemeClr val="bg2">
                        <a:lumMod val="50000"/>
                      </a:scheme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suministro</a:t>
                </a:r>
                <a:r>
                  <a:rPr lang="en-US" altLang="en-US" sz="1800" dirty="0">
                    <a:solidFill>
                      <a:schemeClr val="bg2">
                        <a:lumMod val="50000"/>
                      </a:scheme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 </a:t>
                </a:r>
                <a:r>
                  <a:rPr lang="en-US" altLang="en-US" sz="1800" dirty="0" err="1">
                    <a:solidFill>
                      <a:schemeClr val="bg2">
                        <a:lumMod val="50000"/>
                      </a:scheme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proporcionada</a:t>
                </a:r>
                <a:r>
                  <a:rPr lang="en-US" altLang="en-US" sz="1800" dirty="0">
                    <a:solidFill>
                      <a:schemeClr val="bg2">
                        <a:lumMod val="50000"/>
                      </a:scheme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 </a:t>
                </a:r>
                <a:r>
                  <a:rPr lang="en-US" altLang="en-US" sz="1800" dirty="0" err="1">
                    <a:solidFill>
                      <a:schemeClr val="bg2">
                        <a:lumMod val="50000"/>
                      </a:scheme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por</a:t>
                </a:r>
                <a:r>
                  <a:rPr lang="en-US" altLang="en-US" sz="1800" dirty="0">
                    <a:solidFill>
                      <a:schemeClr val="bg2">
                        <a:lumMod val="50000"/>
                      </a:scheme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 </a:t>
                </a:r>
                <a:r>
                  <a:rPr lang="en-US" altLang="en-US" sz="1800" dirty="0" err="1">
                    <a:solidFill>
                      <a:schemeClr val="bg2">
                        <a:lumMod val="50000"/>
                      </a:scheme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mensajes</a:t>
                </a:r>
                <a:r>
                  <a:rPr lang="en-US" altLang="en-US" sz="1800" dirty="0">
                    <a:solidFill>
                      <a:schemeClr val="bg2">
                        <a:lumMod val="50000"/>
                      </a:scheme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 de </a:t>
                </a:r>
                <a:r>
                  <a:rPr lang="en-US" altLang="en-US" sz="1800" dirty="0" err="1">
                    <a:solidFill>
                      <a:schemeClr val="bg2">
                        <a:lumMod val="50000"/>
                      </a:scheme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estado</a:t>
                </a:r>
                <a:r>
                  <a:rPr lang="en-US" altLang="en-US" sz="1800" dirty="0">
                    <a:solidFill>
                      <a:schemeClr val="bg2">
                        <a:lumMod val="50000"/>
                      </a:scheme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 de </a:t>
                </a:r>
                <a:r>
                  <a:rPr lang="en-US" altLang="en-US" sz="1800" dirty="0" err="1">
                    <a:solidFill>
                      <a:schemeClr val="bg2">
                        <a:lumMod val="50000"/>
                      </a:scheme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contenedores</a:t>
                </a:r>
                <a:r>
                  <a:rPr lang="en-US" altLang="en-US" sz="1800" dirty="0">
                    <a:solidFill>
                      <a:schemeClr val="bg2">
                        <a:lumMod val="50000"/>
                      </a:scheme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 para </a:t>
                </a:r>
                <a:r>
                  <a:rPr lang="en-US" altLang="en-US" sz="1800" dirty="0" err="1">
                    <a:solidFill>
                      <a:schemeClr val="bg2">
                        <a:lumMod val="50000"/>
                      </a:scheme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análisis</a:t>
                </a:r>
                <a:r>
                  <a:rPr lang="en-US" altLang="en-US" sz="1800" dirty="0">
                    <a:solidFill>
                      <a:schemeClr val="bg2">
                        <a:lumMod val="50000"/>
                      </a:scheme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 de </a:t>
                </a:r>
                <a:r>
                  <a:rPr lang="en-US" altLang="en-US" sz="1800" dirty="0" err="1">
                    <a:solidFill>
                      <a:schemeClr val="bg2">
                        <a:lumMod val="50000"/>
                      </a:scheme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riesgos</a:t>
                </a:r>
                <a:r>
                  <a:rPr lang="en-US" altLang="en-US" sz="1800" dirty="0">
                    <a:solidFill>
                      <a:schemeClr val="bg2">
                        <a:lumMod val="50000"/>
                      </a:scheme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 </a:t>
                </a:r>
                <a:r>
                  <a:rPr lang="en-US" altLang="en-US" sz="1800" dirty="0" err="1">
                    <a:solidFill>
                      <a:schemeClr val="bg2">
                        <a:lumMod val="50000"/>
                      </a:scheme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aduaneros</a:t>
                </a:r>
                <a:r>
                  <a:rPr lang="en-US" altLang="en-US" sz="1800" dirty="0">
                    <a:solidFill>
                      <a:schemeClr val="bg2">
                        <a:lumMod val="50000"/>
                      </a:scheme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 </a:t>
                </a:r>
                <a:r>
                  <a:rPr lang="en-US" altLang="en-US" sz="1800" dirty="0" err="1">
                    <a:solidFill>
                      <a:schemeClr val="bg2">
                        <a:lumMod val="50000"/>
                      </a:scheme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en</a:t>
                </a:r>
                <a:r>
                  <a:rPr lang="en-US" altLang="en-US" sz="1800" dirty="0">
                    <a:solidFill>
                      <a:schemeClr val="bg2">
                        <a:lumMod val="50000"/>
                      </a:scheme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 </a:t>
                </a:r>
                <a:r>
                  <a:rPr lang="en-US" altLang="en-US" sz="1800" dirty="0" err="1">
                    <a:solidFill>
                      <a:schemeClr val="bg2">
                        <a:lumMod val="50000"/>
                      </a:scheme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tiempo</a:t>
                </a:r>
                <a:r>
                  <a:rPr lang="en-US" altLang="en-US" sz="1800" dirty="0">
                    <a:solidFill>
                      <a:schemeClr val="bg2">
                        <a:lumMod val="50000"/>
                      </a:scheme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 real </a:t>
                </a:r>
              </a:p>
            </p:txBody>
          </p:sp>
          <p:sp>
            <p:nvSpPr>
              <p:cNvPr id="26" name="Title 1">
                <a:extLst>
                  <a:ext uri="{FF2B5EF4-FFF2-40B4-BE49-F238E27FC236}">
                    <a16:creationId xmlns:a16="http://schemas.microsoft.com/office/drawing/2014/main" id="{F333E230-8109-4FE0-A3E5-D93332E0DEB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13701" y="1407834"/>
                <a:ext cx="2730184" cy="872186"/>
              </a:xfrm>
              <a:prstGeom prst="rect">
                <a:avLst/>
              </a:prstGeom>
            </p:spPr>
            <p:txBody>
              <a:bodyPr/>
              <a:lstStyle>
                <a:lvl1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  <a:lvl2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4572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9144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13716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18288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indent="-349200" algn="l">
                  <a:spcAft>
                    <a:spcPts val="600"/>
                  </a:spcAft>
                </a:pPr>
                <a:r>
                  <a:rPr lang="en-US" sz="1800" b="1" dirty="0">
                    <a:solidFill>
                      <a:schemeClr val="bg1"/>
                    </a:solidFill>
                    <a:latin typeface="Segoe UI" panose="020B0502040204020203" pitchFamily="34" charset="0"/>
                    <a:ea typeface="Verdana"/>
                  </a:rPr>
                  <a:t>Reporting of Container Status Messages </a:t>
                </a:r>
              </a:p>
            </p:txBody>
          </p:sp>
        </p:grpSp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9B21D08A-0549-4613-9923-7B7C74CD8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353148" y="2030099"/>
              <a:ext cx="455837" cy="429682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03B0F6C-4520-499A-8E24-1ED1177E5CE5}"/>
              </a:ext>
            </a:extLst>
          </p:cNvPr>
          <p:cNvGrpSpPr/>
          <p:nvPr/>
        </p:nvGrpSpPr>
        <p:grpSpPr>
          <a:xfrm>
            <a:off x="8256248" y="1850260"/>
            <a:ext cx="3818139" cy="3346600"/>
            <a:chOff x="4799564" y="1807419"/>
            <a:chExt cx="3818139" cy="3346600"/>
          </a:xfrm>
          <a:effectLst>
            <a:outerShdw blurRad="88900" dist="88900" dir="5400000" algn="t" rotWithShape="0">
              <a:prstClr val="black">
                <a:alpha val="29000"/>
              </a:prstClr>
            </a:outerShdw>
          </a:effectLst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4246FEB-29CE-49EB-BCEB-0AAFDBA8BCB4}"/>
                </a:ext>
              </a:extLst>
            </p:cNvPr>
            <p:cNvGrpSpPr/>
            <p:nvPr/>
          </p:nvGrpSpPr>
          <p:grpSpPr>
            <a:xfrm>
              <a:off x="4799564" y="1807419"/>
              <a:ext cx="3818139" cy="3346600"/>
              <a:chOff x="4273798" y="1345285"/>
              <a:chExt cx="3818139" cy="3346600"/>
            </a:xfrm>
          </p:grpSpPr>
          <p:sp>
            <p:nvSpPr>
              <p:cNvPr id="29" name="Rectangle 1">
                <a:extLst>
                  <a:ext uri="{FF2B5EF4-FFF2-40B4-BE49-F238E27FC236}">
                    <a16:creationId xmlns:a16="http://schemas.microsoft.com/office/drawing/2014/main" id="{7F304D64-0546-4247-AE14-91D018F4C8D4}"/>
                  </a:ext>
                </a:extLst>
              </p:cNvPr>
              <p:cNvSpPr/>
              <p:nvPr/>
            </p:nvSpPr>
            <p:spPr>
              <a:xfrm flipV="1">
                <a:off x="4273799" y="1345285"/>
                <a:ext cx="3309551" cy="791618"/>
              </a:xfrm>
              <a:custGeom>
                <a:avLst/>
                <a:gdLst>
                  <a:gd name="connsiteX0" fmla="*/ 0 w 7239000"/>
                  <a:gd name="connsiteY0" fmla="*/ 0 h 3733800"/>
                  <a:gd name="connsiteX1" fmla="*/ 7239000 w 7239000"/>
                  <a:gd name="connsiteY1" fmla="*/ 0 h 3733800"/>
                  <a:gd name="connsiteX2" fmla="*/ 7239000 w 7239000"/>
                  <a:gd name="connsiteY2" fmla="*/ 3733800 h 3733800"/>
                  <a:gd name="connsiteX3" fmla="*/ 0 w 7239000"/>
                  <a:gd name="connsiteY3" fmla="*/ 3733800 h 3733800"/>
                  <a:gd name="connsiteX4" fmla="*/ 0 w 7239000"/>
                  <a:gd name="connsiteY4" fmla="*/ 0 h 3733800"/>
                  <a:gd name="connsiteX0" fmla="*/ 0 w 7239000"/>
                  <a:gd name="connsiteY0" fmla="*/ 0 h 3744310"/>
                  <a:gd name="connsiteX1" fmla="*/ 7239000 w 7239000"/>
                  <a:gd name="connsiteY1" fmla="*/ 0 h 3744310"/>
                  <a:gd name="connsiteX2" fmla="*/ 6019800 w 7239000"/>
                  <a:gd name="connsiteY2" fmla="*/ 3744310 h 3744310"/>
                  <a:gd name="connsiteX3" fmla="*/ 0 w 7239000"/>
                  <a:gd name="connsiteY3" fmla="*/ 3733800 h 3744310"/>
                  <a:gd name="connsiteX4" fmla="*/ 0 w 7239000"/>
                  <a:gd name="connsiteY4" fmla="*/ 0 h 3744310"/>
                  <a:gd name="connsiteX0" fmla="*/ 0 w 7239000"/>
                  <a:gd name="connsiteY0" fmla="*/ 0 h 3744310"/>
                  <a:gd name="connsiteX1" fmla="*/ 7239000 w 7239000"/>
                  <a:gd name="connsiteY1" fmla="*/ 0 h 3744310"/>
                  <a:gd name="connsiteX2" fmla="*/ 5594083 w 7239000"/>
                  <a:gd name="connsiteY2" fmla="*/ 3744310 h 3744310"/>
                  <a:gd name="connsiteX3" fmla="*/ 0 w 7239000"/>
                  <a:gd name="connsiteY3" fmla="*/ 3733800 h 3744310"/>
                  <a:gd name="connsiteX4" fmla="*/ 0 w 7239000"/>
                  <a:gd name="connsiteY4" fmla="*/ 0 h 3744310"/>
                  <a:gd name="connsiteX0" fmla="*/ 0 w 6195992"/>
                  <a:gd name="connsiteY0" fmla="*/ 35674 h 3779984"/>
                  <a:gd name="connsiteX1" fmla="*/ 6195992 w 6195992"/>
                  <a:gd name="connsiteY1" fmla="*/ 0 h 3779984"/>
                  <a:gd name="connsiteX2" fmla="*/ 5594083 w 6195992"/>
                  <a:gd name="connsiteY2" fmla="*/ 3779984 h 3779984"/>
                  <a:gd name="connsiteX3" fmla="*/ 0 w 6195992"/>
                  <a:gd name="connsiteY3" fmla="*/ 3769474 h 3779984"/>
                  <a:gd name="connsiteX4" fmla="*/ 0 w 6195992"/>
                  <a:gd name="connsiteY4" fmla="*/ 35674 h 3779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95992" h="3779984">
                    <a:moveTo>
                      <a:pt x="0" y="35674"/>
                    </a:moveTo>
                    <a:lnTo>
                      <a:pt x="6195992" y="0"/>
                    </a:lnTo>
                    <a:lnTo>
                      <a:pt x="5594083" y="3779984"/>
                    </a:lnTo>
                    <a:lnTo>
                      <a:pt x="0" y="3769474"/>
                    </a:lnTo>
                    <a:lnTo>
                      <a:pt x="0" y="35674"/>
                    </a:lnTo>
                    <a:close/>
                  </a:path>
                </a:pathLst>
              </a:custGeom>
              <a:solidFill>
                <a:srgbClr val="0055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 dirty="0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D75BE029-6F25-4ED9-9097-389C08399213}"/>
                  </a:ext>
                </a:extLst>
              </p:cNvPr>
              <p:cNvSpPr/>
              <p:nvPr/>
            </p:nvSpPr>
            <p:spPr>
              <a:xfrm>
                <a:off x="4273798" y="2136903"/>
                <a:ext cx="3818139" cy="2554227"/>
              </a:xfrm>
              <a:prstGeom prst="rect">
                <a:avLst/>
              </a:prstGeom>
              <a:solidFill>
                <a:schemeClr val="bg2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31" name="ZoneTexte 37">
                <a:extLst>
                  <a:ext uri="{FF2B5EF4-FFF2-40B4-BE49-F238E27FC236}">
                    <a16:creationId xmlns:a16="http://schemas.microsoft.com/office/drawing/2014/main" id="{137F578A-03BA-46CF-8F25-A0DDD29660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03857" y="2162025"/>
                <a:ext cx="3657600" cy="25298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285750" lvl="1">
                  <a:lnSpc>
                    <a:spcPts val="2400"/>
                  </a:lnSpc>
                  <a:spcBef>
                    <a:spcPts val="0"/>
                  </a:spcBef>
                  <a:spcAft>
                    <a:spcPts val="1800"/>
                  </a:spcAft>
                  <a:buClr>
                    <a:srgbClr val="00558A"/>
                  </a:buClr>
                  <a:buFont typeface="Wingdings 3" panose="05040102010807070707" pitchFamily="18" charset="2"/>
                  <a:buChar char=""/>
                </a:pPr>
                <a:r>
                  <a:rPr lang="en-US" altLang="en-US" sz="1800" dirty="0">
                    <a:solidFill>
                      <a:schemeClr val="bg2">
                        <a:lumMod val="50000"/>
                      </a:scheme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Forma </a:t>
                </a:r>
                <a:r>
                  <a:rPr lang="en-US" altLang="en-US" sz="1800" dirty="0" err="1">
                    <a:solidFill>
                      <a:schemeClr val="bg2">
                        <a:lumMod val="50000"/>
                      </a:scheme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complementaria</a:t>
                </a:r>
                <a:r>
                  <a:rPr lang="en-US" altLang="en-US" sz="1800" dirty="0">
                    <a:solidFill>
                      <a:schemeClr val="bg2">
                        <a:lumMod val="50000"/>
                      </a:scheme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 de </a:t>
                </a:r>
                <a:r>
                  <a:rPr lang="en-US" altLang="en-US" sz="1800" dirty="0" err="1">
                    <a:solidFill>
                      <a:schemeClr val="bg2">
                        <a:lumMod val="50000"/>
                      </a:scheme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presentación</a:t>
                </a:r>
                <a:r>
                  <a:rPr lang="en-US" altLang="en-US" sz="1800" dirty="0">
                    <a:solidFill>
                      <a:schemeClr val="bg2">
                        <a:lumMod val="50000"/>
                      </a:scheme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 de </a:t>
                </a:r>
                <a:r>
                  <a:rPr lang="en-US" altLang="en-US" sz="1800" dirty="0" err="1">
                    <a:solidFill>
                      <a:schemeClr val="bg2">
                        <a:lumMod val="50000"/>
                      </a:scheme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información</a:t>
                </a:r>
                <a:r>
                  <a:rPr lang="en-US" altLang="en-US" sz="1800" dirty="0">
                    <a:solidFill>
                      <a:schemeClr val="bg2">
                        <a:lumMod val="50000"/>
                      </a:scheme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 </a:t>
                </a:r>
                <a:r>
                  <a:rPr lang="en-US" altLang="en-US" sz="1800" dirty="0" err="1">
                    <a:solidFill>
                      <a:schemeClr val="bg2">
                        <a:lumMod val="50000"/>
                      </a:scheme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anticipada</a:t>
                </a:r>
                <a:r>
                  <a:rPr lang="en-US" altLang="en-US" sz="1800" dirty="0">
                    <a:solidFill>
                      <a:schemeClr val="bg2">
                        <a:lumMod val="50000"/>
                      </a:scheme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 </a:t>
                </a:r>
                <a:r>
                  <a:rPr lang="en-US" altLang="en-US" sz="1800" dirty="0" err="1">
                    <a:solidFill>
                      <a:schemeClr val="bg2">
                        <a:lumMod val="50000"/>
                      </a:scheme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sobre</a:t>
                </a:r>
                <a:r>
                  <a:rPr lang="en-US" altLang="en-US" sz="1800" dirty="0">
                    <a:solidFill>
                      <a:schemeClr val="bg2">
                        <a:lumMod val="50000"/>
                      </a:scheme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 carga para </a:t>
                </a:r>
                <a:r>
                  <a:rPr lang="en-US" altLang="en-US" sz="1800" dirty="0" err="1">
                    <a:solidFill>
                      <a:schemeClr val="bg2">
                        <a:lumMod val="50000"/>
                      </a:scheme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simplificar</a:t>
                </a:r>
                <a:r>
                  <a:rPr lang="en-US" altLang="en-US" sz="1800" dirty="0">
                    <a:solidFill>
                      <a:schemeClr val="bg2">
                        <a:lumMod val="50000"/>
                      </a:scheme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 y </a:t>
                </a:r>
                <a:r>
                  <a:rPr lang="en-US" altLang="en-US" sz="1800" dirty="0" err="1">
                    <a:solidFill>
                      <a:schemeClr val="bg2">
                        <a:lumMod val="50000"/>
                      </a:scheme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automatizar</a:t>
                </a:r>
                <a:r>
                  <a:rPr lang="en-US" altLang="en-US" sz="1800" dirty="0">
                    <a:solidFill>
                      <a:schemeClr val="bg2">
                        <a:lumMod val="50000"/>
                      </a:scheme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 </a:t>
                </a:r>
                <a:r>
                  <a:rPr lang="en-US" altLang="en-US" sz="1800" dirty="0" err="1">
                    <a:solidFill>
                      <a:schemeClr val="bg2">
                        <a:lumMod val="50000"/>
                      </a:scheme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aún</a:t>
                </a:r>
                <a:r>
                  <a:rPr lang="en-US" altLang="en-US" sz="1800" dirty="0">
                    <a:solidFill>
                      <a:schemeClr val="bg2">
                        <a:lumMod val="50000"/>
                      </a:scheme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 </a:t>
                </a:r>
                <a:r>
                  <a:rPr lang="en-US" altLang="en-US" sz="1800" dirty="0" err="1">
                    <a:solidFill>
                      <a:schemeClr val="bg2">
                        <a:lumMod val="50000"/>
                      </a:scheme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más</a:t>
                </a:r>
                <a:r>
                  <a:rPr lang="en-US" altLang="en-US" sz="1800" dirty="0">
                    <a:solidFill>
                      <a:schemeClr val="bg2">
                        <a:lumMod val="50000"/>
                      </a:scheme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 </a:t>
                </a:r>
                <a:r>
                  <a:rPr lang="en-US" altLang="en-US" sz="1800" dirty="0" err="1">
                    <a:solidFill>
                      <a:schemeClr val="bg2">
                        <a:lumMod val="50000"/>
                      </a:scheme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el</a:t>
                </a:r>
                <a:r>
                  <a:rPr lang="en-US" altLang="en-US" sz="1800" dirty="0">
                    <a:solidFill>
                      <a:schemeClr val="bg2">
                        <a:lumMod val="50000"/>
                      </a:scheme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 </a:t>
                </a:r>
                <a:r>
                  <a:rPr lang="en-US" altLang="en-US" sz="1800" dirty="0" err="1">
                    <a:solidFill>
                      <a:schemeClr val="bg2">
                        <a:lumMod val="50000"/>
                      </a:scheme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proceso</a:t>
                </a:r>
                <a:r>
                  <a:rPr lang="en-US" altLang="en-US" sz="1800" dirty="0">
                    <a:solidFill>
                      <a:schemeClr val="bg2">
                        <a:lumMod val="50000"/>
                      </a:scheme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 de </a:t>
                </a:r>
                <a:r>
                  <a:rPr lang="en-US" altLang="en-US" sz="1800" dirty="0" err="1">
                    <a:solidFill>
                      <a:schemeClr val="bg2">
                        <a:lumMod val="50000"/>
                      </a:scheme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presentación</a:t>
                </a:r>
                <a:r>
                  <a:rPr lang="en-US" altLang="en-US" sz="1800" dirty="0">
                    <a:solidFill>
                      <a:schemeClr val="bg2">
                        <a:lumMod val="50000"/>
                      </a:scheme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 de </a:t>
                </a:r>
                <a:r>
                  <a:rPr lang="en-US" altLang="en-US" sz="1800" dirty="0" err="1">
                    <a:solidFill>
                      <a:schemeClr val="bg2">
                        <a:lumMod val="50000"/>
                      </a:scheme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información</a:t>
                </a:r>
                <a:r>
                  <a:rPr lang="en-US" altLang="en-US" sz="1800" dirty="0">
                    <a:solidFill>
                      <a:schemeClr val="bg2">
                        <a:lumMod val="50000"/>
                      </a:scheme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 </a:t>
                </a:r>
                <a:r>
                  <a:rPr lang="en-US" altLang="en-US" sz="1800" dirty="0" err="1">
                    <a:solidFill>
                      <a:schemeClr val="bg2">
                        <a:lumMod val="50000"/>
                      </a:scheme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sobre</a:t>
                </a:r>
                <a:r>
                  <a:rPr lang="en-US" altLang="en-US" sz="1800" dirty="0">
                    <a:solidFill>
                      <a:schemeClr val="bg2">
                        <a:lumMod val="50000"/>
                      </a:scheme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 </a:t>
                </a:r>
                <a:r>
                  <a:rPr lang="en-US" altLang="en-US" sz="1800" dirty="0" err="1">
                    <a:solidFill>
                      <a:schemeClr val="bg2">
                        <a:lumMod val="50000"/>
                      </a:scheme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el</a:t>
                </a:r>
                <a:r>
                  <a:rPr lang="en-US" altLang="en-US" sz="1800" dirty="0">
                    <a:solidFill>
                      <a:schemeClr val="bg2">
                        <a:lumMod val="50000"/>
                      </a:scheme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 </a:t>
                </a:r>
                <a:r>
                  <a:rPr lang="en-US" altLang="en-US" sz="1800" dirty="0" err="1">
                    <a:solidFill>
                      <a:schemeClr val="bg2">
                        <a:lumMod val="50000"/>
                      </a:scheme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manifiesto</a:t>
                </a:r>
                <a:r>
                  <a:rPr lang="en-US" altLang="en-US" sz="1800" dirty="0">
                    <a:solidFill>
                      <a:schemeClr val="bg2">
                        <a:lumMod val="50000"/>
                      </a:scheme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 de carga </a:t>
                </a:r>
                <a:r>
                  <a:rPr lang="en-US" altLang="en-US" sz="1800" dirty="0" err="1">
                    <a:solidFill>
                      <a:schemeClr val="bg2">
                        <a:lumMod val="50000"/>
                      </a:scheme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marítima</a:t>
                </a:r>
                <a:endParaRPr lang="en-US" altLang="en-US" sz="1800" dirty="0">
                  <a:solidFill>
                    <a:schemeClr val="bg2">
                      <a:lumMod val="50000"/>
                    </a:schemeClr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32" name="Title 1">
                <a:extLst>
                  <a:ext uri="{FF2B5EF4-FFF2-40B4-BE49-F238E27FC236}">
                    <a16:creationId xmlns:a16="http://schemas.microsoft.com/office/drawing/2014/main" id="{91EA2215-4E08-43A4-9EF6-FBBD79C137F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73222" y="1407834"/>
                <a:ext cx="2730184" cy="872186"/>
              </a:xfrm>
              <a:prstGeom prst="rect">
                <a:avLst/>
              </a:prstGeom>
            </p:spPr>
            <p:txBody>
              <a:bodyPr/>
              <a:lstStyle>
                <a:lvl1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  <a:lvl2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4572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9144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13716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18288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indent="-349200" algn="l">
                  <a:spcAft>
                    <a:spcPts val="600"/>
                  </a:spcAft>
                </a:pPr>
                <a:r>
                  <a:rPr lang="en-US" sz="1800" b="1" dirty="0">
                    <a:solidFill>
                      <a:schemeClr val="bg1"/>
                    </a:solidFill>
                    <a:latin typeface="Segoe UI" panose="020B0502040204020203" pitchFamily="34" charset="0"/>
                    <a:ea typeface="Verdana"/>
                  </a:rPr>
                  <a:t>System-to-system interface</a:t>
                </a:r>
              </a:p>
            </p:txBody>
          </p:sp>
        </p:grpSp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8FBDAAE4-2C42-401E-B671-35C5625BD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009052" y="2000387"/>
              <a:ext cx="466639" cy="4142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898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Single Corner Snipped 4">
            <a:extLst>
              <a:ext uri="{FF2B5EF4-FFF2-40B4-BE49-F238E27FC236}">
                <a16:creationId xmlns:a16="http://schemas.microsoft.com/office/drawing/2014/main" id="{7B30DEB7-AEB9-44BB-B17A-AF46916E73E9}"/>
              </a:ext>
            </a:extLst>
          </p:cNvPr>
          <p:cNvSpPr/>
          <p:nvPr/>
        </p:nvSpPr>
        <p:spPr>
          <a:xfrm>
            <a:off x="1914331" y="1134317"/>
            <a:ext cx="7924800" cy="3429000"/>
          </a:xfrm>
          <a:prstGeom prst="snip1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39700" dist="114300" dir="36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959BBA0-CE59-4A95-8CFC-D0A6D8AA7C01}"/>
              </a:ext>
            </a:extLst>
          </p:cNvPr>
          <p:cNvSpPr txBox="1">
            <a:spLocks/>
          </p:cNvSpPr>
          <p:nvPr/>
        </p:nvSpPr>
        <p:spPr>
          <a:xfrm>
            <a:off x="304800" y="152400"/>
            <a:ext cx="9296400" cy="50284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2800" b="1" dirty="0" err="1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Procesos</a:t>
            </a:r>
            <a:r>
              <a:rPr lang="en-US" sz="2800" b="1" dirty="0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de </a:t>
            </a:r>
            <a:r>
              <a:rPr lang="en-US" sz="2800" b="1" dirty="0" err="1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negocio</a:t>
            </a:r>
            <a:r>
              <a:rPr lang="en-US" sz="2800" b="1" dirty="0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
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3F76D97-F62C-493A-85BA-424B6F1FCB6E}"/>
              </a:ext>
            </a:extLst>
          </p:cNvPr>
          <p:cNvSpPr/>
          <p:nvPr/>
        </p:nvSpPr>
        <p:spPr>
          <a:xfrm>
            <a:off x="2057400" y="1325701"/>
            <a:ext cx="724833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Formalidades</a:t>
            </a:r>
            <a:r>
              <a:rPr lang="en-US" sz="2000" b="1" dirty="0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aduaneras</a:t>
            </a:r>
            <a:r>
              <a:rPr lang="en-US" sz="2000" b="1" dirty="0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</a:t>
            </a:r>
            <a:r>
              <a:rPr lang="en-US" sz="2000" b="1" dirty="0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relación</a:t>
            </a:r>
            <a:r>
              <a:rPr lang="en-US" sz="2000" b="1" dirty="0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con la entrada/</a:t>
            </a:r>
            <a:r>
              <a:rPr lang="en-US" sz="2000" b="1" dirty="0" err="1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salida</a:t>
            </a:r>
            <a:r>
              <a:rPr lang="en-US" sz="2000" b="1" dirty="0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(</a:t>
            </a:r>
            <a:r>
              <a:rPr lang="en-US" sz="2000" b="1" dirty="0" err="1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marítima</a:t>
            </a:r>
            <a:r>
              <a:rPr lang="en-US" sz="2000" b="1" dirty="0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 &amp; (</a:t>
            </a:r>
            <a:r>
              <a:rPr lang="en-US" sz="2000" b="1" dirty="0" err="1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aerea</a:t>
            </a:r>
            <a:r>
              <a:rPr lang="en-US" sz="2000" b="1" dirty="0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
Entrada de </a:t>
            </a:r>
            <a:r>
              <a:rPr lang="en-US" sz="2000" b="1" dirty="0" err="1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mercancías</a:t>
            </a:r>
            <a:r>
              <a:rPr lang="en-US" sz="2000" b="1" dirty="0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
</a:t>
            </a:r>
            <a:r>
              <a:rPr lang="en-US" sz="2000" b="1" dirty="0" err="1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Manifiesto</a:t>
            </a:r>
            <a:r>
              <a:rPr lang="en-US" sz="2000" b="1" dirty="0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de carga </a:t>
            </a:r>
            <a:r>
              <a:rPr lang="en-US" sz="2000" b="1" dirty="0" err="1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aduanero</a:t>
            </a:r>
            <a:r>
              <a:rPr lang="en-US" sz="2000" b="1" dirty="0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(a la </a:t>
            </a:r>
            <a:r>
              <a:rPr lang="en-US" sz="2000" b="1" dirty="0" err="1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llegada</a:t>
            </a:r>
            <a:r>
              <a:rPr lang="en-US" sz="2000" b="1" dirty="0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); 
</a:t>
            </a:r>
            <a:r>
              <a:rPr lang="en-US" sz="2000" b="1" dirty="0" err="1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Declaración</a:t>
            </a:r>
            <a:r>
              <a:rPr lang="en-US" sz="2000" b="1" dirty="0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sumaria</a:t>
            </a:r>
            <a:r>
              <a:rPr lang="en-US" sz="2000" b="1" dirty="0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de entrada; 
</a:t>
            </a:r>
            <a:r>
              <a:rPr lang="en-US" sz="2000" b="1" dirty="0" err="1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Notificación</a:t>
            </a:r>
            <a:r>
              <a:rPr lang="en-US" sz="2000" b="1" dirty="0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de </a:t>
            </a:r>
            <a:r>
              <a:rPr lang="en-US" sz="2000" b="1" dirty="0" err="1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llegada</a:t>
            </a:r>
            <a:r>
              <a:rPr lang="en-US" sz="2000" b="1" dirty="0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y </a:t>
            </a:r>
            <a:r>
              <a:rPr lang="en-US" sz="2000" b="1" dirty="0" err="1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presentación</a:t>
            </a:r>
            <a:r>
              <a:rPr lang="en-US" sz="2000" b="1" dirty="0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; 
</a:t>
            </a:r>
            <a:r>
              <a:rPr lang="en-US" sz="2000" b="1" dirty="0" err="1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Declaración</a:t>
            </a:r>
            <a:r>
              <a:rPr lang="en-US" sz="2000" b="1" dirty="0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de </a:t>
            </a:r>
            <a:r>
              <a:rPr lang="en-US" sz="2000" b="1" dirty="0" err="1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depósito</a:t>
            </a:r>
            <a:r>
              <a:rPr lang="en-US" sz="2000" b="1" dirty="0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temporal.
Salida de </a:t>
            </a:r>
            <a:r>
              <a:rPr lang="en-US" sz="2000" b="1" dirty="0" err="1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mercancías</a:t>
            </a:r>
            <a:r>
              <a:rPr lang="en-US" sz="2000" b="1" dirty="0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
</a:t>
            </a:r>
            <a:r>
              <a:rPr lang="en-US" sz="2000" b="1" dirty="0" err="1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Manifiesto</a:t>
            </a:r>
            <a:r>
              <a:rPr lang="en-US" sz="2000" b="1" dirty="0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de carga </a:t>
            </a:r>
            <a:r>
              <a:rPr lang="en-US" sz="2000" b="1" dirty="0" err="1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aduanera</a:t>
            </a:r>
            <a:r>
              <a:rPr lang="en-US" sz="2000" b="1" dirty="0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(a la </a:t>
            </a:r>
            <a:r>
              <a:rPr lang="en-US" sz="2000" b="1" dirty="0" err="1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salida</a:t>
            </a:r>
            <a:r>
              <a:rPr lang="en-US" sz="2000" b="1" dirty="0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); 
</a:t>
            </a:r>
            <a:r>
              <a:rPr lang="en-US" sz="2000" b="1" dirty="0" err="1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Notificación</a:t>
            </a:r>
            <a:r>
              <a:rPr lang="en-US" sz="2000" b="1" dirty="0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de </a:t>
            </a:r>
            <a:r>
              <a:rPr lang="en-US" sz="2000" b="1" dirty="0" err="1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salida</a:t>
            </a:r>
            <a:r>
              <a:rPr lang="en-US" sz="2000" b="1" dirty="0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GB" sz="1800" dirty="0">
              <a:solidFill>
                <a:schemeClr val="bg1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54D042-4AAA-45D9-88E8-9228A661A14E}"/>
              </a:ext>
            </a:extLst>
          </p:cNvPr>
          <p:cNvSpPr/>
          <p:nvPr/>
        </p:nvSpPr>
        <p:spPr>
          <a:xfrm>
            <a:off x="228600" y="4724400"/>
            <a:ext cx="12192000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75" lvl="1" indent="-3175">
              <a:spcAft>
                <a:spcPts val="600"/>
              </a:spcAft>
            </a:pPr>
            <a:r>
              <a:rPr lang="en-US" sz="1800" b="1" cap="small" dirty="0" err="1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Objetivos</a:t>
            </a:r>
            <a:r>
              <a:rPr lang="en-US" sz="1800" b="1" cap="small" dirty="0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
</a:t>
            </a:r>
            <a:r>
              <a:rPr lang="en-US" sz="1800" b="1" cap="small" dirty="0" err="1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Permitir</a:t>
            </a:r>
            <a:r>
              <a:rPr lang="en-US" sz="1800" b="1" cap="small" dirty="0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800" b="1" cap="small" dirty="0" err="1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</a:t>
            </a:r>
            <a:r>
              <a:rPr lang="en-US" sz="1800" b="1" cap="small" dirty="0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800" b="1" cap="small" dirty="0" err="1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intercambio</a:t>
            </a:r>
            <a:r>
              <a:rPr lang="en-US" sz="1800" b="1" cap="small" dirty="0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800" b="1" cap="small" dirty="0" err="1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automático</a:t>
            </a:r>
            <a:r>
              <a:rPr lang="en-US" sz="1800" b="1" cap="small" dirty="0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de </a:t>
            </a:r>
            <a:r>
              <a:rPr lang="en-US" sz="1800" b="1" cap="small" dirty="0" err="1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datos</a:t>
            </a:r>
            <a:r>
              <a:rPr lang="en-US" sz="1800" b="1" cap="small" dirty="0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entre </a:t>
            </a:r>
            <a:r>
              <a:rPr lang="en-US" sz="1800" b="1" cap="small" dirty="0" err="1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los</a:t>
            </a:r>
            <a:r>
              <a:rPr lang="en-US" sz="1800" b="1" cap="small" dirty="0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800" b="1" cap="small" dirty="0" err="1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proveedores</a:t>
            </a:r>
            <a:r>
              <a:rPr lang="en-US" sz="1800" b="1" cap="small" dirty="0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de </a:t>
            </a:r>
            <a:r>
              <a:rPr lang="en-US" sz="1800" b="1" cap="small" dirty="0" err="1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datos</a:t>
            </a:r>
            <a:r>
              <a:rPr lang="en-US" sz="1800" b="1" cap="small" dirty="0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de </a:t>
            </a:r>
            <a:r>
              <a:rPr lang="en-US" sz="1800" b="1" cap="small" dirty="0" err="1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buques</a:t>
            </a:r>
            <a:r>
              <a:rPr lang="en-US" sz="1800" b="1" cap="small" dirty="0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y </a:t>
            </a:r>
            <a:r>
              <a:rPr lang="en-US" sz="1800" b="1" cap="small" dirty="0" err="1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aeronaves</a:t>
            </a:r>
            <a:r>
              <a:rPr lang="en-US" sz="1800" b="1" cap="small" dirty="0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 las </a:t>
            </a:r>
            <a:r>
              <a:rPr lang="en-US" sz="1800" b="1" cap="small" dirty="0" err="1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administraciones</a:t>
            </a:r>
            <a:r>
              <a:rPr lang="en-US" sz="1800" b="1" cap="small" dirty="0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800" b="1" cap="small" dirty="0" err="1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Portuarias</a:t>
            </a:r>
            <a:r>
              <a:rPr lang="en-US" sz="1800" b="1" cap="small" dirty="0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y </a:t>
            </a:r>
            <a:r>
              <a:rPr lang="en-US" sz="1800" b="1" cap="small" dirty="0" err="1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aduaneras</a:t>
            </a:r>
            <a:r>
              <a:rPr lang="en-US" sz="1800" b="1" cap="small" dirty="0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
</a:t>
            </a:r>
            <a:r>
              <a:rPr lang="en-US" sz="1800" b="1" cap="small" dirty="0" err="1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Automatizar</a:t>
            </a:r>
            <a:r>
              <a:rPr lang="en-US" sz="1800" b="1" cap="small" dirty="0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800" b="1" cap="small" dirty="0" err="1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aún</a:t>
            </a:r>
            <a:r>
              <a:rPr lang="en-US" sz="1800" b="1" cap="small" dirty="0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800" b="1" cap="small" dirty="0" err="1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más</a:t>
            </a:r>
            <a:r>
              <a:rPr lang="en-US" sz="1800" b="1" cap="small" dirty="0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800" b="1" cap="small" dirty="0" err="1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los</a:t>
            </a:r>
            <a:r>
              <a:rPr lang="en-US" sz="1800" b="1" cap="small" dirty="0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800" b="1" cap="small" dirty="0" err="1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procesos</a:t>
            </a:r>
            <a:r>
              <a:rPr lang="en-US" sz="1800" b="1" cap="small" dirty="0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de </a:t>
            </a:r>
            <a:r>
              <a:rPr lang="en-US" sz="1800" b="1" cap="small" dirty="0" err="1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Llegada</a:t>
            </a:r>
            <a:r>
              <a:rPr lang="en-US" sz="1800" b="1" cap="small" dirty="0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800" b="1" cap="small" dirty="0" err="1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Presentación</a:t>
            </a:r>
            <a:r>
              <a:rPr lang="en-US" sz="1800" b="1" cap="small" dirty="0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y </a:t>
            </a:r>
            <a:r>
              <a:rPr lang="en-US" sz="1800" b="1" cap="small" dirty="0" err="1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Almacenamiento</a:t>
            </a:r>
            <a:r>
              <a:rPr lang="en-US" sz="1800" b="1" cap="small" dirty="0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Temporal (Entrada), Salida      
</a:t>
            </a:r>
            <a:r>
              <a:rPr lang="en-US" sz="1800" b="1" cap="small" dirty="0" err="1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Automatizar</a:t>
            </a:r>
            <a:r>
              <a:rPr lang="en-US" sz="1800" b="1" cap="small" dirty="0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800" b="1" cap="small" dirty="0" err="1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los</a:t>
            </a:r>
            <a:r>
              <a:rPr lang="en-US" sz="1800" b="1" cap="small" dirty="0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800" b="1" cap="small" dirty="0" err="1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procesos</a:t>
            </a:r>
            <a:r>
              <a:rPr lang="en-US" sz="1800" b="1" cap="small" dirty="0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de </a:t>
            </a:r>
            <a:r>
              <a:rPr lang="en-US" sz="1800" b="1" cap="small" dirty="0" err="1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análisis</a:t>
            </a:r>
            <a:r>
              <a:rPr lang="en-US" sz="1800" b="1" cap="small" dirty="0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de </a:t>
            </a:r>
            <a:r>
              <a:rPr lang="en-US" sz="1800" b="1" cap="small" dirty="0" err="1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riesgos</a:t>
            </a:r>
            <a:r>
              <a:rPr lang="en-US" sz="1800" b="1" cap="small" dirty="0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800" b="1" cap="small" dirty="0" err="1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permitiendo</a:t>
            </a:r>
            <a:r>
              <a:rPr lang="en-US" sz="1800" b="1" cap="small" dirty="0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un </a:t>
            </a:r>
            <a:r>
              <a:rPr lang="en-US" sz="1800" b="1" cap="small" dirty="0" err="1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análisis</a:t>
            </a:r>
            <a:r>
              <a:rPr lang="en-US" sz="1800" b="1" cap="small" dirty="0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de </a:t>
            </a:r>
            <a:r>
              <a:rPr lang="en-US" sz="1800" b="1" cap="small" dirty="0" err="1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riesgos</a:t>
            </a:r>
            <a:r>
              <a:rPr lang="en-US" sz="1800" b="1" cap="small" dirty="0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y </a:t>
            </a:r>
            <a:r>
              <a:rPr lang="en-US" sz="1800" b="1" cap="small" dirty="0" err="1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una</a:t>
            </a:r>
            <a:r>
              <a:rPr lang="en-US" sz="1800" b="1" cap="small" dirty="0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800" b="1" cap="small" dirty="0" err="1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focalización</a:t>
            </a:r>
            <a:r>
              <a:rPr lang="en-US" sz="1800" b="1" cap="small" dirty="0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800" b="1" cap="small" dirty="0" err="1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más</a:t>
            </a:r>
            <a:r>
              <a:rPr lang="en-US" sz="1800" b="1" cap="small" dirty="0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800" b="1" cap="small" dirty="0" err="1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eficientes</a:t>
            </a:r>
            <a:r>
              <a:rPr lang="en-US" sz="1800" b="1" cap="small" dirty="0">
                <a:solidFill>
                  <a:srgbClr val="0055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
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15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CustomShape 1"/>
          <p:cNvSpPr/>
          <p:nvPr/>
        </p:nvSpPr>
        <p:spPr>
          <a:xfrm>
            <a:off x="309600" y="178200"/>
            <a:ext cx="9824400" cy="450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ASY</a:t>
            </a:r>
            <a:r>
              <a:rPr lang="en-US" sz="2800" b="0" strike="noStrike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CUDA </a:t>
            </a:r>
            <a:r>
              <a:rPr lang="en-US" sz="2800" b="1" strike="noStrike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Programa</a:t>
            </a:r>
            <a:r>
              <a:rPr lang="en-US" sz="2800" b="1" strike="noStrike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</a:t>
            </a:r>
            <a:r>
              <a:rPr lang="en-US" sz="2800" b="0" strike="noStrike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- </a:t>
            </a:r>
            <a:r>
              <a:rPr lang="en-US" sz="2800" b="0" strike="noStrike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Asociados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27" name="Picture 7"/>
          <p:cNvPicPr/>
          <p:nvPr/>
        </p:nvPicPr>
        <p:blipFill>
          <a:blip r:embed="rId3"/>
          <a:stretch/>
        </p:blipFill>
        <p:spPr>
          <a:xfrm>
            <a:off x="407520" y="836640"/>
            <a:ext cx="11160720" cy="5691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Picture 6"/>
          <p:cNvPicPr/>
          <p:nvPr/>
        </p:nvPicPr>
        <p:blipFill>
          <a:blip r:embed="rId2"/>
          <a:stretch/>
        </p:blipFill>
        <p:spPr>
          <a:xfrm>
            <a:off x="407520" y="836640"/>
            <a:ext cx="11160720" cy="5630040"/>
          </a:xfrm>
          <a:prstGeom prst="rect">
            <a:avLst/>
          </a:prstGeom>
          <a:ln>
            <a:noFill/>
          </a:ln>
        </p:spPr>
      </p:pic>
      <p:sp>
        <p:nvSpPr>
          <p:cNvPr id="2" name="CustomShape 1">
            <a:extLst>
              <a:ext uri="{FF2B5EF4-FFF2-40B4-BE49-F238E27FC236}">
                <a16:creationId xmlns:a16="http://schemas.microsoft.com/office/drawing/2014/main" id="{B3129BE0-F23F-4DFD-FA9F-CDED91EFFB8B}"/>
              </a:ext>
            </a:extLst>
          </p:cNvPr>
          <p:cNvSpPr/>
          <p:nvPr/>
        </p:nvSpPr>
        <p:spPr>
          <a:xfrm>
            <a:off x="309600" y="178200"/>
            <a:ext cx="9824400" cy="450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ASY</a:t>
            </a:r>
            <a:r>
              <a:rPr lang="en-US" sz="2800" b="0" strike="noStrike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CUDA </a:t>
            </a:r>
            <a:r>
              <a:rPr lang="en-US" sz="2800" b="1" strike="noStrike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Programa</a:t>
            </a:r>
            <a:r>
              <a:rPr lang="en-US" sz="2800" b="1" strike="noStrike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</a:t>
            </a:r>
            <a:r>
              <a:rPr lang="en-US" sz="2800" b="0" strike="noStrike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- </a:t>
            </a:r>
            <a:r>
              <a:rPr lang="en-US" sz="2800" b="0" strike="noStrike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Asociados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Picture 6"/>
          <p:cNvPicPr/>
          <p:nvPr/>
        </p:nvPicPr>
        <p:blipFill>
          <a:blip r:embed="rId2"/>
          <a:stretch/>
        </p:blipFill>
        <p:spPr>
          <a:xfrm>
            <a:off x="510120" y="768945"/>
            <a:ext cx="11064240" cy="5203800"/>
          </a:xfrm>
          <a:prstGeom prst="rect">
            <a:avLst/>
          </a:prstGeom>
          <a:ln>
            <a:noFill/>
          </a:ln>
        </p:spPr>
      </p:pic>
      <p:sp>
        <p:nvSpPr>
          <p:cNvPr id="331" name="CustomShape 1"/>
          <p:cNvSpPr/>
          <p:nvPr/>
        </p:nvSpPr>
        <p:spPr>
          <a:xfrm>
            <a:off x="309599" y="178200"/>
            <a:ext cx="10593531" cy="450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ASY</a:t>
            </a:r>
            <a:r>
              <a:rPr lang="en-US" sz="2800" b="0" strike="noStrike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CUDA </a:t>
            </a:r>
            <a:r>
              <a:rPr lang="en-US" sz="2800" b="1" strike="noStrike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Programa</a:t>
            </a:r>
            <a:r>
              <a:rPr lang="en-US" sz="2800" b="1" strike="noStrike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– </a:t>
            </a:r>
            <a:r>
              <a:rPr lang="en-US" sz="2800" b="1" strike="noStrike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Principales</a:t>
            </a:r>
            <a:r>
              <a:rPr lang="en-US" sz="2800" b="1" strike="noStrike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</a:t>
            </a:r>
            <a:r>
              <a:rPr lang="en-US" sz="2800" b="1" strike="noStrike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medidas</a:t>
            </a:r>
            <a:r>
              <a:rPr lang="en-US" sz="2800" b="1" strike="noStrike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 ASY</a:t>
            </a:r>
            <a:r>
              <a:rPr lang="en-US" sz="2800" b="0" strike="noStrike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CUDA / </a:t>
            </a:r>
            <a:r>
              <a:rPr lang="en-US" sz="2800" b="1" strike="noStrike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TDC 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Picture 55"/>
          <p:cNvPicPr/>
          <p:nvPr/>
        </p:nvPicPr>
        <p:blipFill>
          <a:blip r:embed="rId2"/>
          <a:stretch/>
        </p:blipFill>
        <p:spPr>
          <a:xfrm>
            <a:off x="2646360" y="1589882"/>
            <a:ext cx="9545400" cy="4223520"/>
          </a:xfrm>
          <a:prstGeom prst="rect">
            <a:avLst/>
          </a:prstGeom>
          <a:ln>
            <a:noFill/>
          </a:ln>
        </p:spPr>
      </p:pic>
      <p:sp>
        <p:nvSpPr>
          <p:cNvPr id="315" name="CustomShape 1"/>
          <p:cNvSpPr/>
          <p:nvPr/>
        </p:nvSpPr>
        <p:spPr>
          <a:xfrm>
            <a:off x="0" y="1473120"/>
            <a:ext cx="4688640" cy="4419360"/>
          </a:xfrm>
          <a:custGeom>
            <a:avLst/>
            <a:gdLst/>
            <a:ahLst/>
            <a:cxnLst/>
            <a:rect l="l" t="t" r="r" b="b"/>
            <a:pathLst>
              <a:path w="8060602" h="4419600">
                <a:moveTo>
                  <a:pt x="0" y="0"/>
                </a:moveTo>
                <a:lnTo>
                  <a:pt x="8060602" y="27161"/>
                </a:lnTo>
                <a:lnTo>
                  <a:pt x="4394359" y="4419600"/>
                </a:lnTo>
                <a:lnTo>
                  <a:pt x="0" y="44196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16" name="CustomShape 2"/>
          <p:cNvSpPr/>
          <p:nvPr/>
        </p:nvSpPr>
        <p:spPr>
          <a:xfrm>
            <a:off x="914400" y="2553718"/>
            <a:ext cx="4436280" cy="2359080"/>
          </a:xfrm>
          <a:prstGeom prst="snip1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88900" dist="50800" dir="360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s-ES_tradnl" dirty="0"/>
          </a:p>
        </p:txBody>
      </p:sp>
      <p:sp>
        <p:nvSpPr>
          <p:cNvPr id="317" name="CustomShape 3"/>
          <p:cNvSpPr/>
          <p:nvPr/>
        </p:nvSpPr>
        <p:spPr>
          <a:xfrm>
            <a:off x="914399" y="2067120"/>
            <a:ext cx="3579223" cy="473083"/>
          </a:xfrm>
          <a:custGeom>
            <a:avLst/>
            <a:gdLst/>
            <a:ahLst/>
            <a:cxnLst/>
            <a:rect l="l" t="t" r="r" b="b"/>
            <a:pathLst>
              <a:path w="4267200" h="371478">
                <a:moveTo>
                  <a:pt x="0" y="0"/>
                </a:moveTo>
                <a:lnTo>
                  <a:pt x="3976364" y="0"/>
                </a:lnTo>
                <a:lnTo>
                  <a:pt x="4267200" y="371478"/>
                </a:lnTo>
                <a:lnTo>
                  <a:pt x="0" y="371478"/>
                </a:lnTo>
                <a:lnTo>
                  <a:pt x="0" y="0"/>
                </a:lnTo>
                <a:close/>
              </a:path>
            </a:pathLst>
          </a:custGeom>
          <a:solidFill>
            <a:srgbClr val="00558A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144000">
              <a:lnSpc>
                <a:spcPct val="100000"/>
              </a:lnSpc>
            </a:pPr>
            <a:r>
              <a:rPr lang="en-US" sz="16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Modulos</a:t>
            </a:r>
            <a:r>
              <a:rPr lang="en-US" sz="16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y </a:t>
            </a:r>
            <a:r>
              <a:rPr lang="en-US" sz="16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Agencias</a:t>
            </a:r>
            <a:r>
              <a:rPr lang="en-US" sz="16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</a:t>
            </a:r>
            <a:r>
              <a:rPr lang="en-US" sz="16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Asociadas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8" name="CustomShape 4"/>
          <p:cNvSpPr/>
          <p:nvPr/>
        </p:nvSpPr>
        <p:spPr>
          <a:xfrm rot="5400000">
            <a:off x="1140480" y="2745360"/>
            <a:ext cx="148680" cy="100080"/>
          </a:xfrm>
          <a:prstGeom prst="triangle">
            <a:avLst>
              <a:gd name="adj" fmla="val 5000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19" name="CustomShape 5"/>
          <p:cNvSpPr/>
          <p:nvPr/>
        </p:nvSpPr>
        <p:spPr>
          <a:xfrm>
            <a:off x="1265040" y="2572116"/>
            <a:ext cx="3962160" cy="268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50000"/>
              </a:lnSpc>
            </a:pPr>
            <a:r>
              <a:rPr lang="en-US" sz="1600" b="1" strike="noStrike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eCITES</a:t>
            </a:r>
            <a:r>
              <a:rPr lang="en-US" sz="1600" b="1" strike="noStrike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</a:t>
            </a:r>
            <a:r>
              <a:rPr lang="en-US" sz="1600" b="0" strike="noStrike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(CITES Secretariat)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en-US" sz="1600" b="1" strike="noStrike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ASY</a:t>
            </a:r>
            <a:r>
              <a:rPr lang="en-US" sz="1600" b="0" strike="noStrike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REC</a:t>
            </a:r>
            <a:r>
              <a:rPr lang="en-US" sz="1600" b="1" strike="noStrike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Relief </a:t>
            </a:r>
            <a:r>
              <a:rPr lang="en-US" sz="1600" b="1" strike="noStrike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Consignements</a:t>
            </a:r>
            <a:r>
              <a:rPr lang="en-US" sz="1600" b="1" strike="noStrike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</a:t>
            </a:r>
            <a:r>
              <a:rPr lang="en-US" sz="1600" b="0" strike="noStrike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(OCHA)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en-US" sz="1600" b="1" strike="noStrike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ASY</a:t>
            </a:r>
            <a:r>
              <a:rPr lang="en-US" sz="1600" b="0" strike="noStrike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PCD</a:t>
            </a:r>
            <a:r>
              <a:rPr lang="en-US" sz="1600" b="1" strike="noStrike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Messaging </a:t>
            </a:r>
            <a:r>
              <a:rPr lang="en-US" sz="1600" b="0" strike="noStrike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(UPU)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en-US" sz="1600" b="1" strike="noStrike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ASY</a:t>
            </a:r>
            <a:r>
              <a:rPr lang="en-US" sz="1600" b="0" strike="noStrike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PM Performance Management (WCO)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en-US" sz="1600" b="1" strike="noStrike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Trade Data Extraction </a:t>
            </a:r>
            <a:r>
              <a:rPr lang="en-US" sz="1600" b="0" strike="noStrike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(ITC, WTO)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0" name="CustomShape 6"/>
          <p:cNvSpPr/>
          <p:nvPr/>
        </p:nvSpPr>
        <p:spPr>
          <a:xfrm rot="5400000">
            <a:off x="1140480" y="3117960"/>
            <a:ext cx="148680" cy="100080"/>
          </a:xfrm>
          <a:prstGeom prst="triangle">
            <a:avLst>
              <a:gd name="adj" fmla="val 5000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1" name="CustomShape 7"/>
          <p:cNvSpPr/>
          <p:nvPr/>
        </p:nvSpPr>
        <p:spPr>
          <a:xfrm rot="5400000">
            <a:off x="1144800" y="3521964"/>
            <a:ext cx="148680" cy="100080"/>
          </a:xfrm>
          <a:prstGeom prst="triangle">
            <a:avLst>
              <a:gd name="adj" fmla="val 5000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2" name="CustomShape 8"/>
          <p:cNvSpPr/>
          <p:nvPr/>
        </p:nvSpPr>
        <p:spPr>
          <a:xfrm rot="5400000">
            <a:off x="1144800" y="3876510"/>
            <a:ext cx="148680" cy="100080"/>
          </a:xfrm>
          <a:prstGeom prst="triangle">
            <a:avLst>
              <a:gd name="adj" fmla="val 5000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3" name="CustomShape 9"/>
          <p:cNvSpPr/>
          <p:nvPr/>
        </p:nvSpPr>
        <p:spPr>
          <a:xfrm rot="5400000">
            <a:off x="1144800" y="4237332"/>
            <a:ext cx="148680" cy="100080"/>
          </a:xfrm>
          <a:prstGeom prst="triangle">
            <a:avLst>
              <a:gd name="adj" fmla="val 5000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4" name="CustomShape 10"/>
          <p:cNvSpPr/>
          <p:nvPr/>
        </p:nvSpPr>
        <p:spPr>
          <a:xfrm>
            <a:off x="309600" y="178200"/>
            <a:ext cx="9824400" cy="450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ASY</a:t>
            </a:r>
            <a:r>
              <a:rPr lang="en-US" sz="2800" b="0" strike="noStrike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CUDA </a:t>
            </a:r>
            <a:r>
              <a:rPr lang="en-US" sz="2800" b="1" strike="noStrike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Programa</a:t>
            </a:r>
            <a:r>
              <a:rPr lang="en-US" sz="2800" b="1" strike="noStrike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</a:t>
            </a:r>
            <a:r>
              <a:rPr lang="en-US" sz="2800" b="1" strike="noStrike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SIDUNEAWorld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14261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070101"/>
            <a:ext cx="3100388" cy="218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356100"/>
            <a:ext cx="3036888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550" y="1384300"/>
            <a:ext cx="26289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0" y="2019300"/>
            <a:ext cx="5494338" cy="372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 descr="World puzzl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8600" y="49214"/>
            <a:ext cx="1516063" cy="1102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8"/>
          <p:cNvSpPr/>
          <p:nvPr/>
        </p:nvSpPr>
        <p:spPr>
          <a:xfrm>
            <a:off x="1536355" y="11176"/>
            <a:ext cx="7315202" cy="1026793"/>
          </a:xfrm>
          <a:prstGeom prst="rect">
            <a:avLst/>
          </a:prstGeom>
          <a:gradFill flip="none" rotWithShape="1">
            <a:gsLst>
              <a:gs pos="0">
                <a:srgbClr val="B45508">
                  <a:alpha val="80000"/>
                </a:srgbClr>
              </a:gs>
              <a:gs pos="91000">
                <a:srgbClr val="FFFFFF">
                  <a:alpha val="80000"/>
                </a:srgbClr>
              </a:gs>
            </a:gsLst>
            <a:lin ang="0" scaled="1"/>
            <a:tileRect/>
          </a:gradFill>
          <a:ln>
            <a:noFill/>
          </a:ln>
          <a:effectLst/>
          <a:scene3d>
            <a:camera prst="orthographicFront"/>
            <a:lightRig rig="soft" dir="tl">
              <a:rot lat="0" lon="0" rev="0"/>
            </a:lightRig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84138"/>
            <a:r>
              <a:rPr lang="en-US" sz="2800" b="1" cap="small" spc="50" dirty="0" err="1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Eurostile"/>
                <a:cs typeface="Eurostile"/>
              </a:rPr>
              <a:t>Integracion</a:t>
            </a:r>
            <a:r>
              <a:rPr lang="en-US" sz="2800" b="1" cap="small" spc="50" dirty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Eurostile"/>
                <a:cs typeface="Eurostile"/>
              </a:rPr>
              <a:t> a </a:t>
            </a:r>
            <a:r>
              <a:rPr lang="en-US" sz="2800" b="1" cap="small" spc="50" dirty="0" err="1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Eurostile"/>
                <a:cs typeface="Eurostile"/>
              </a:rPr>
              <a:t>los</a:t>
            </a:r>
            <a:r>
              <a:rPr lang="en-US" sz="2800" b="1" cap="small" spc="50" dirty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Eurostile"/>
                <a:cs typeface="Eurostile"/>
              </a:rPr>
              <a:t> </a:t>
            </a:r>
            <a:r>
              <a:rPr lang="en-US" sz="2800" b="1" cap="small" spc="50" dirty="0" err="1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Eurostile"/>
                <a:cs typeface="Eurostile"/>
              </a:rPr>
              <a:t>Estandares</a:t>
            </a:r>
            <a:r>
              <a:rPr lang="en-US" sz="2800" b="1" cap="small" spc="50" dirty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Eurostile"/>
                <a:cs typeface="Eurostile"/>
              </a:rPr>
              <a:t> </a:t>
            </a:r>
            <a:r>
              <a:rPr lang="en-US" sz="2800" b="1" cap="small" spc="50" dirty="0" err="1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Eurostile"/>
                <a:cs typeface="Eurostile"/>
              </a:rPr>
              <a:t>Internacionales</a:t>
            </a:r>
            <a:endParaRPr lang="en-US" sz="2800" b="1" cap="small" spc="50" dirty="0">
              <a:ln w="11430"/>
              <a:solidFill>
                <a:schemeClr val="tx2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Eurostile"/>
              <a:cs typeface="Eurostile"/>
            </a:endParaRPr>
          </a:p>
        </p:txBody>
      </p:sp>
    </p:spTree>
    <p:extLst>
      <p:ext uri="{BB962C8B-B14F-4D97-AF65-F5344CB8AC3E}">
        <p14:creationId xmlns:p14="http://schemas.microsoft.com/office/powerpoint/2010/main" val="62467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Picture 6"/>
          <p:cNvPicPr/>
          <p:nvPr/>
        </p:nvPicPr>
        <p:blipFill>
          <a:blip r:embed="rId2"/>
          <a:stretch/>
        </p:blipFill>
        <p:spPr>
          <a:xfrm>
            <a:off x="-733646" y="-712382"/>
            <a:ext cx="12925646" cy="7495954"/>
          </a:xfrm>
          <a:prstGeom prst="rect">
            <a:avLst/>
          </a:prstGeom>
          <a:ln>
            <a:noFill/>
          </a:ln>
        </p:spPr>
      </p:pic>
      <p:pic>
        <p:nvPicPr>
          <p:cNvPr id="249" name="Graphic 7"/>
          <p:cNvPicPr/>
          <p:nvPr/>
        </p:nvPicPr>
        <p:blipFill>
          <a:blip r:embed="rId3"/>
          <a:stretch/>
        </p:blipFill>
        <p:spPr>
          <a:xfrm>
            <a:off x="8950624" y="-477000"/>
            <a:ext cx="2945216" cy="587160"/>
          </a:xfrm>
          <a:prstGeom prst="rect">
            <a:avLst/>
          </a:prstGeom>
          <a:ln>
            <a:noFill/>
          </a:ln>
        </p:spPr>
      </p:pic>
      <p:sp>
        <p:nvSpPr>
          <p:cNvPr id="2" name="CustomShape 1">
            <a:extLst>
              <a:ext uri="{FF2B5EF4-FFF2-40B4-BE49-F238E27FC236}">
                <a16:creationId xmlns:a16="http://schemas.microsoft.com/office/drawing/2014/main" id="{B12E06B1-B394-3CE7-3B70-5031B9CE65EB}"/>
              </a:ext>
            </a:extLst>
          </p:cNvPr>
          <p:cNvSpPr/>
          <p:nvPr/>
        </p:nvSpPr>
        <p:spPr>
          <a:xfrm>
            <a:off x="1201562" y="521566"/>
            <a:ext cx="10058040" cy="502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3200" b="1" strike="noStrike" spc="-1" dirty="0" err="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Segoe UI"/>
                <a:ea typeface="Roboto"/>
              </a:rPr>
              <a:t>Contexto</a:t>
            </a:r>
            <a:r>
              <a:rPr lang="en-US" sz="3200" b="1" strike="noStrike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Segoe UI"/>
                <a:ea typeface="Roboto"/>
              </a:rPr>
              <a:t>: </a:t>
            </a:r>
            <a:r>
              <a:rPr lang="en-US" sz="3200" b="1" strike="noStrike" spc="-1" dirty="0" err="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Segoe UI"/>
                <a:ea typeface="Roboto"/>
              </a:rPr>
              <a:t>Facilitacion</a:t>
            </a:r>
            <a:r>
              <a:rPr lang="en-US" sz="3200" b="1" strike="noStrike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Segoe UI"/>
                <a:ea typeface="Roboto"/>
              </a:rPr>
              <a:t> </a:t>
            </a:r>
            <a:r>
              <a:rPr lang="en-US" sz="3200" b="1" strike="noStrike" spc="-1" dirty="0" err="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Segoe UI"/>
                <a:ea typeface="Roboto"/>
              </a:rPr>
              <a:t>Comercial</a:t>
            </a:r>
            <a:r>
              <a:rPr lang="en-US" sz="3200" b="1" strike="noStrike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Segoe UI"/>
                <a:ea typeface="Roboto"/>
              </a:rPr>
              <a:t> y </a:t>
            </a:r>
            <a:r>
              <a:rPr lang="en-US" sz="3200" b="1" strike="noStrike" spc="-1" dirty="0" err="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Segoe UI"/>
                <a:ea typeface="Roboto"/>
              </a:rPr>
              <a:t>Competitividad</a:t>
            </a:r>
            <a:endParaRPr lang="en-US" sz="2000" b="0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CustomShape 2">
            <a:extLst>
              <a:ext uri="{FF2B5EF4-FFF2-40B4-BE49-F238E27FC236}">
                <a16:creationId xmlns:a16="http://schemas.microsoft.com/office/drawing/2014/main" id="{2113A782-C7DA-4C22-D7D7-6C5EF7979EBD}"/>
              </a:ext>
            </a:extLst>
          </p:cNvPr>
          <p:cNvSpPr/>
          <p:nvPr/>
        </p:nvSpPr>
        <p:spPr>
          <a:xfrm flipV="1">
            <a:off x="8298360" y="1378440"/>
            <a:ext cx="3320280" cy="852840"/>
          </a:xfrm>
          <a:custGeom>
            <a:avLst/>
            <a:gdLst/>
            <a:ahLst/>
            <a:cxnLst/>
            <a:rect l="l" t="t" r="r" b="b"/>
            <a:pathLst>
              <a:path w="6195992" h="3779984">
                <a:moveTo>
                  <a:pt x="0" y="35674"/>
                </a:moveTo>
                <a:lnTo>
                  <a:pt x="6195992" y="0"/>
                </a:lnTo>
                <a:lnTo>
                  <a:pt x="5594083" y="3779984"/>
                </a:lnTo>
                <a:lnTo>
                  <a:pt x="0" y="3769474"/>
                </a:lnTo>
                <a:lnTo>
                  <a:pt x="0" y="3567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" name="CustomShape 3">
            <a:extLst>
              <a:ext uri="{FF2B5EF4-FFF2-40B4-BE49-F238E27FC236}">
                <a16:creationId xmlns:a16="http://schemas.microsoft.com/office/drawing/2014/main" id="{DAB892AD-7BB3-F59C-EF23-B0E98F527249}"/>
              </a:ext>
            </a:extLst>
          </p:cNvPr>
          <p:cNvSpPr/>
          <p:nvPr/>
        </p:nvSpPr>
        <p:spPr>
          <a:xfrm>
            <a:off x="8298360" y="3269160"/>
            <a:ext cx="3597480" cy="2799000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" name="CustomShape 4">
            <a:extLst>
              <a:ext uri="{FF2B5EF4-FFF2-40B4-BE49-F238E27FC236}">
                <a16:creationId xmlns:a16="http://schemas.microsoft.com/office/drawing/2014/main" id="{8A3A1F8D-6544-EA0E-7A98-18C35769705B}"/>
              </a:ext>
            </a:extLst>
          </p:cNvPr>
          <p:cNvSpPr/>
          <p:nvPr/>
        </p:nvSpPr>
        <p:spPr>
          <a:xfrm>
            <a:off x="8577000" y="1391400"/>
            <a:ext cx="841680" cy="446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DTL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CustomShape 5">
            <a:extLst>
              <a:ext uri="{FF2B5EF4-FFF2-40B4-BE49-F238E27FC236}">
                <a16:creationId xmlns:a16="http://schemas.microsoft.com/office/drawing/2014/main" id="{96F96A1C-FAC2-64C4-6992-0A3146EB6C22}"/>
              </a:ext>
            </a:extLst>
          </p:cNvPr>
          <p:cNvSpPr/>
          <p:nvPr/>
        </p:nvSpPr>
        <p:spPr>
          <a:xfrm>
            <a:off x="8575740" y="3709080"/>
            <a:ext cx="3042720" cy="1919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pc="-1" dirty="0" err="1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Segoe UI"/>
                <a:ea typeface="Verdana"/>
              </a:rPr>
              <a:t>Intercambio</a:t>
            </a:r>
            <a:r>
              <a:rPr lang="en-US" spc="-1" dirty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Segoe UI"/>
                <a:ea typeface="Verdana"/>
              </a:rPr>
              <a:t> de </a:t>
            </a:r>
            <a:r>
              <a:rPr lang="en-US" spc="-1" dirty="0" err="1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Segoe UI"/>
                <a:ea typeface="Verdana"/>
              </a:rPr>
              <a:t>conocimientos</a:t>
            </a:r>
            <a:r>
              <a:rPr lang="en-US" spc="-1" dirty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Segoe UI"/>
                <a:ea typeface="Verdana"/>
              </a:rPr>
              <a:t>, </a:t>
            </a:r>
            <a:r>
              <a:rPr lang="en-US" spc="-1" dirty="0" err="1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Segoe UI"/>
                <a:ea typeface="Verdana"/>
              </a:rPr>
              <a:t>formación</a:t>
            </a:r>
            <a:r>
              <a:rPr lang="en-US" spc="-1" dirty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Segoe UI"/>
                <a:ea typeface="Verdana"/>
              </a:rPr>
              <a:t> y </a:t>
            </a:r>
            <a:r>
              <a:rPr lang="en-US" spc="-1" dirty="0" err="1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Segoe UI"/>
                <a:ea typeface="Verdana"/>
              </a:rPr>
              <a:t>desarrollo</a:t>
            </a:r>
            <a:r>
              <a:rPr lang="en-US" spc="-1" dirty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Segoe UI"/>
                <a:ea typeface="Verdana"/>
              </a:rPr>
              <a:t> de </a:t>
            </a:r>
            <a:r>
              <a:rPr lang="en-US" spc="-1" dirty="0" err="1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Segoe UI"/>
                <a:ea typeface="Verdana"/>
              </a:rPr>
              <a:t>capacidades</a:t>
            </a:r>
            <a:endParaRPr lang="en-US" spc="-1" dirty="0">
              <a:solidFill>
                <a:srgbClr val="595959"/>
              </a:solidFill>
              <a:uFill>
                <a:solidFill>
                  <a:srgbClr val="FFFFFF"/>
                </a:solidFill>
              </a:uFill>
              <a:latin typeface="Segoe UI"/>
              <a:ea typeface="Verdana"/>
            </a:endParaRPr>
          </a:p>
          <a:p>
            <a:r>
              <a:rPr lang="en-US" spc="-1" dirty="0" err="1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Segoe UI"/>
                <a:ea typeface="Verdana"/>
              </a:rPr>
              <a:t>Ciencia</a:t>
            </a:r>
            <a:r>
              <a:rPr lang="en-US" spc="-1" dirty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Segoe UI"/>
                <a:ea typeface="Verdana"/>
              </a:rPr>
              <a:t>, </a:t>
            </a:r>
            <a:r>
              <a:rPr lang="en-US" spc="-1" dirty="0" err="1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Segoe UI"/>
                <a:ea typeface="Verdana"/>
              </a:rPr>
              <a:t>tecnología</a:t>
            </a:r>
            <a:r>
              <a:rPr lang="en-US" spc="-1" dirty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Segoe UI"/>
                <a:ea typeface="Verdana"/>
              </a:rPr>
              <a:t> y TIC</a:t>
            </a:r>
          </a:p>
          <a:p>
            <a:r>
              <a:rPr lang="en-US" spc="-1" dirty="0" err="1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Segoe UI"/>
                <a:ea typeface="Verdana"/>
              </a:rPr>
              <a:t>Logística</a:t>
            </a:r>
            <a:r>
              <a:rPr lang="en-US" spc="-1" dirty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Segoe UI"/>
                <a:ea typeface="Verdana"/>
              </a:rPr>
              <a:t> </a:t>
            </a:r>
            <a:r>
              <a:rPr lang="en-US" spc="-1" dirty="0" err="1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Segoe UI"/>
                <a:ea typeface="Verdana"/>
              </a:rPr>
              <a:t>comercial</a:t>
            </a:r>
            <a:r>
              <a:rPr lang="en-US" spc="-1" dirty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Segoe UI"/>
                <a:ea typeface="Verdana"/>
              </a:rPr>
              <a:t>.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CustomShape 6">
            <a:extLst>
              <a:ext uri="{FF2B5EF4-FFF2-40B4-BE49-F238E27FC236}">
                <a16:creationId xmlns:a16="http://schemas.microsoft.com/office/drawing/2014/main" id="{BA1B2DB5-2BB3-6307-6DBF-D209E0B71CFE}"/>
              </a:ext>
            </a:extLst>
          </p:cNvPr>
          <p:cNvSpPr/>
          <p:nvPr/>
        </p:nvSpPr>
        <p:spPr>
          <a:xfrm>
            <a:off x="9401040" y="1429200"/>
            <a:ext cx="1952640" cy="54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0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Division on
Technology and Logistics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" name="Picture 23">
            <a:extLst>
              <a:ext uri="{FF2B5EF4-FFF2-40B4-BE49-F238E27FC236}">
                <a16:creationId xmlns:a16="http://schemas.microsoft.com/office/drawing/2014/main" id="{2803793E-7175-633E-0A26-C268EAF56E6B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8298360" y="1872360"/>
            <a:ext cx="3597480" cy="1599840"/>
          </a:xfrm>
          <a:prstGeom prst="rect">
            <a:avLst/>
          </a:prstGeom>
          <a:ln>
            <a:noFill/>
          </a:ln>
        </p:spPr>
      </p:pic>
      <p:sp>
        <p:nvSpPr>
          <p:cNvPr id="9" name="CustomShape 7">
            <a:extLst>
              <a:ext uri="{FF2B5EF4-FFF2-40B4-BE49-F238E27FC236}">
                <a16:creationId xmlns:a16="http://schemas.microsoft.com/office/drawing/2014/main" id="{BA5C8EB8-15EE-EF6A-BF57-B3BC58AD69D6}"/>
              </a:ext>
            </a:extLst>
          </p:cNvPr>
          <p:cNvSpPr/>
          <p:nvPr/>
        </p:nvSpPr>
        <p:spPr>
          <a:xfrm flipV="1">
            <a:off x="4359960" y="1369800"/>
            <a:ext cx="2345040" cy="862560"/>
          </a:xfrm>
          <a:custGeom>
            <a:avLst/>
            <a:gdLst/>
            <a:ahLst/>
            <a:cxnLst/>
            <a:rect l="l" t="t" r="r" b="b"/>
            <a:pathLst>
              <a:path w="6195992" h="3779984">
                <a:moveTo>
                  <a:pt x="0" y="35674"/>
                </a:moveTo>
                <a:lnTo>
                  <a:pt x="6195992" y="0"/>
                </a:lnTo>
                <a:lnTo>
                  <a:pt x="5333252" y="3779984"/>
                </a:lnTo>
                <a:lnTo>
                  <a:pt x="0" y="3769474"/>
                </a:lnTo>
                <a:lnTo>
                  <a:pt x="0" y="3567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s-VE" dirty="0"/>
          </a:p>
        </p:txBody>
      </p:sp>
      <p:sp>
        <p:nvSpPr>
          <p:cNvPr id="10" name="CustomShape 8">
            <a:extLst>
              <a:ext uri="{FF2B5EF4-FFF2-40B4-BE49-F238E27FC236}">
                <a16:creationId xmlns:a16="http://schemas.microsoft.com/office/drawing/2014/main" id="{E09DBE8E-1627-AB78-AB0B-F5AF3B895557}"/>
              </a:ext>
            </a:extLst>
          </p:cNvPr>
          <p:cNvSpPr/>
          <p:nvPr/>
        </p:nvSpPr>
        <p:spPr>
          <a:xfrm>
            <a:off x="4359960" y="3269160"/>
            <a:ext cx="3597480" cy="2799000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" name="CustomShape 9">
            <a:extLst>
              <a:ext uri="{FF2B5EF4-FFF2-40B4-BE49-F238E27FC236}">
                <a16:creationId xmlns:a16="http://schemas.microsoft.com/office/drawing/2014/main" id="{CF682291-CDE3-0B56-62CC-C726C16A0BBF}"/>
              </a:ext>
            </a:extLst>
          </p:cNvPr>
          <p:cNvSpPr/>
          <p:nvPr/>
        </p:nvSpPr>
        <p:spPr>
          <a:xfrm>
            <a:off x="4511841" y="3653280"/>
            <a:ext cx="3236495" cy="280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1800" b="1" strike="noStrike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Roboto"/>
              </a:rPr>
              <a:t>Mandato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pc="-1" dirty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Segoe UI"/>
                <a:ea typeface="Roboto"/>
              </a:rPr>
              <a:t>Nairobi, </a:t>
            </a:r>
            <a:r>
              <a:rPr lang="en-US" spc="-1" dirty="0" err="1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Segoe UI"/>
                <a:ea typeface="Roboto"/>
              </a:rPr>
              <a:t>julio</a:t>
            </a:r>
            <a:r>
              <a:rPr lang="en-US" spc="-1" dirty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Segoe UI"/>
                <a:ea typeface="Roboto"/>
              </a:rPr>
              <a:t> de 2016.</a:t>
            </a:r>
          </a:p>
          <a:p>
            <a:r>
              <a:rPr lang="en-US" spc="-1" dirty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Segoe UI"/>
                <a:ea typeface="Roboto"/>
              </a:rPr>
              <a:t>Art 38 (p) "</a:t>
            </a:r>
            <a:r>
              <a:rPr lang="en-US" spc="-1" dirty="0" err="1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Segoe UI"/>
                <a:ea typeface="Roboto"/>
              </a:rPr>
              <a:t>seguir</a:t>
            </a:r>
            <a:r>
              <a:rPr lang="en-US" spc="-1" dirty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Segoe UI"/>
                <a:ea typeface="Roboto"/>
              </a:rPr>
              <a:t> </a:t>
            </a:r>
            <a:r>
              <a:rPr lang="en-US" spc="-1" dirty="0" err="1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Segoe UI"/>
                <a:ea typeface="Roboto"/>
              </a:rPr>
              <a:t>cooperando</a:t>
            </a:r>
            <a:r>
              <a:rPr lang="en-US" spc="-1" dirty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Segoe UI"/>
                <a:ea typeface="Roboto"/>
              </a:rPr>
              <a:t> con los </a:t>
            </a:r>
            <a:r>
              <a:rPr lang="en-US" spc="-1" dirty="0" err="1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Segoe UI"/>
                <a:ea typeface="Roboto"/>
              </a:rPr>
              <a:t>Estados</a:t>
            </a:r>
            <a:r>
              <a:rPr lang="en-US" spc="-1" dirty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Segoe UI"/>
                <a:ea typeface="Roboto"/>
              </a:rPr>
              <a:t> </a:t>
            </a:r>
            <a:r>
              <a:rPr lang="en-US" spc="-1" dirty="0" err="1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Segoe UI"/>
                <a:ea typeface="Roboto"/>
              </a:rPr>
              <a:t>miembros</a:t>
            </a:r>
            <a:r>
              <a:rPr lang="en-US" spc="-1" dirty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Segoe UI"/>
                <a:ea typeface="Roboto"/>
              </a:rPr>
              <a:t> </a:t>
            </a:r>
            <a:r>
              <a:rPr lang="en-US" spc="-1" dirty="0" err="1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Segoe UI"/>
                <a:ea typeface="Roboto"/>
              </a:rPr>
              <a:t>en</a:t>
            </a:r>
            <a:r>
              <a:rPr lang="en-US" spc="-1" dirty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Segoe UI"/>
                <a:ea typeface="Roboto"/>
              </a:rPr>
              <a:t> la </a:t>
            </a:r>
            <a:r>
              <a:rPr lang="en-US" spc="-1" dirty="0" err="1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Segoe UI"/>
                <a:ea typeface="Roboto"/>
              </a:rPr>
              <a:t>implementación</a:t>
            </a:r>
            <a:r>
              <a:rPr lang="en-US" spc="-1" dirty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Segoe UI"/>
                <a:ea typeface="Roboto"/>
              </a:rPr>
              <a:t> del Sistema </a:t>
            </a:r>
            <a:r>
              <a:rPr lang="en-US" spc="-1" dirty="0" err="1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Segoe UI"/>
                <a:ea typeface="Roboto"/>
              </a:rPr>
              <a:t>Automatizado</a:t>
            </a:r>
            <a:r>
              <a:rPr lang="en-US" spc="-1" dirty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Segoe UI"/>
                <a:ea typeface="Roboto"/>
              </a:rPr>
              <a:t> de </a:t>
            </a:r>
            <a:r>
              <a:rPr lang="en-US" spc="-1" dirty="0" err="1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Segoe UI"/>
                <a:ea typeface="Roboto"/>
              </a:rPr>
              <a:t>Datos</a:t>
            </a:r>
            <a:r>
              <a:rPr lang="en-US" spc="-1" dirty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Segoe UI"/>
                <a:ea typeface="Roboto"/>
              </a:rPr>
              <a:t> </a:t>
            </a:r>
            <a:r>
              <a:rPr lang="en-US" spc="-1" dirty="0" err="1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Segoe UI"/>
                <a:ea typeface="Roboto"/>
              </a:rPr>
              <a:t>Aduaneros</a:t>
            </a:r>
            <a:r>
              <a:rPr lang="en-US" spc="-1" dirty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Segoe UI"/>
                <a:ea typeface="Roboto"/>
              </a:rPr>
              <a:t> (ASYCUDA)"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CustomShape 10">
            <a:extLst>
              <a:ext uri="{FF2B5EF4-FFF2-40B4-BE49-F238E27FC236}">
                <a16:creationId xmlns:a16="http://schemas.microsoft.com/office/drawing/2014/main" id="{6061E870-2EA9-F4A0-557D-78C4EE3C7288}"/>
              </a:ext>
            </a:extLst>
          </p:cNvPr>
          <p:cNvSpPr/>
          <p:nvPr/>
        </p:nvSpPr>
        <p:spPr>
          <a:xfrm>
            <a:off x="4671360" y="1371960"/>
            <a:ext cx="1904760" cy="502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egoe UI"/>
                <a:ea typeface="Roboto"/>
              </a:rPr>
              <a:t>UNCTAD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3" name="Picture 24">
            <a:extLst>
              <a:ext uri="{FF2B5EF4-FFF2-40B4-BE49-F238E27FC236}">
                <a16:creationId xmlns:a16="http://schemas.microsoft.com/office/drawing/2014/main" id="{EB24D050-DADD-8DF5-08C3-44D019552B02}"/>
              </a:ext>
            </a:extLst>
          </p:cNvPr>
          <p:cNvPicPr/>
          <p:nvPr/>
        </p:nvPicPr>
        <p:blipFill>
          <a:blip r:embed="rId5"/>
          <a:srcRect l="3893" t="8722" r="2217" b="9219"/>
          <a:stretch/>
        </p:blipFill>
        <p:spPr>
          <a:xfrm>
            <a:off x="4354162" y="1874520"/>
            <a:ext cx="3598200" cy="1605600"/>
          </a:xfrm>
          <a:prstGeom prst="rect">
            <a:avLst/>
          </a:prstGeom>
          <a:ln>
            <a:noFill/>
          </a:ln>
        </p:spPr>
      </p:pic>
      <p:sp>
        <p:nvSpPr>
          <p:cNvPr id="14" name="CustomShape 11">
            <a:extLst>
              <a:ext uri="{FF2B5EF4-FFF2-40B4-BE49-F238E27FC236}">
                <a16:creationId xmlns:a16="http://schemas.microsoft.com/office/drawing/2014/main" id="{AA942FF4-FB6B-E90D-5F23-010B249FA454}"/>
              </a:ext>
            </a:extLst>
          </p:cNvPr>
          <p:cNvSpPr/>
          <p:nvPr/>
        </p:nvSpPr>
        <p:spPr>
          <a:xfrm flipV="1">
            <a:off x="421560" y="1360440"/>
            <a:ext cx="3521880" cy="871920"/>
          </a:xfrm>
          <a:custGeom>
            <a:avLst/>
            <a:gdLst/>
            <a:ahLst/>
            <a:cxnLst/>
            <a:rect l="l" t="t" r="r" b="b"/>
            <a:pathLst>
              <a:path w="6195992" h="3779984">
                <a:moveTo>
                  <a:pt x="0" y="35674"/>
                </a:moveTo>
                <a:lnTo>
                  <a:pt x="6195992" y="0"/>
                </a:lnTo>
                <a:lnTo>
                  <a:pt x="5594083" y="3779984"/>
                </a:lnTo>
                <a:lnTo>
                  <a:pt x="0" y="3769474"/>
                </a:lnTo>
                <a:lnTo>
                  <a:pt x="0" y="3567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" name="CustomShape 12">
            <a:extLst>
              <a:ext uri="{FF2B5EF4-FFF2-40B4-BE49-F238E27FC236}">
                <a16:creationId xmlns:a16="http://schemas.microsoft.com/office/drawing/2014/main" id="{0F7385BC-C960-91CE-08D3-42380EEDE1DB}"/>
              </a:ext>
            </a:extLst>
          </p:cNvPr>
          <p:cNvSpPr/>
          <p:nvPr/>
        </p:nvSpPr>
        <p:spPr>
          <a:xfrm>
            <a:off x="421560" y="3269160"/>
            <a:ext cx="3597480" cy="2799000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" name="CustomShape 13">
            <a:extLst>
              <a:ext uri="{FF2B5EF4-FFF2-40B4-BE49-F238E27FC236}">
                <a16:creationId xmlns:a16="http://schemas.microsoft.com/office/drawing/2014/main" id="{1AB2F010-69D3-B903-DE6F-71C19655CEA1}"/>
              </a:ext>
            </a:extLst>
          </p:cNvPr>
          <p:cNvSpPr/>
          <p:nvPr/>
        </p:nvSpPr>
        <p:spPr>
          <a:xfrm>
            <a:off x="752760" y="3653280"/>
            <a:ext cx="2935440" cy="2319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pc="-1" dirty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Segoe UI"/>
                <a:ea typeface="Verdana"/>
              </a:rPr>
              <a:t>La </a:t>
            </a:r>
            <a:r>
              <a:rPr lang="en-US" spc="-1" dirty="0" err="1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Segoe UI"/>
                <a:ea typeface="Verdana"/>
              </a:rPr>
              <a:t>facilitación</a:t>
            </a:r>
            <a:r>
              <a:rPr lang="en-US" spc="-1" dirty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Segoe UI"/>
                <a:ea typeface="Verdana"/>
              </a:rPr>
              <a:t> del </a:t>
            </a:r>
            <a:r>
              <a:rPr lang="en-US" spc="-1" dirty="0" err="1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Segoe UI"/>
                <a:ea typeface="Verdana"/>
              </a:rPr>
              <a:t>comercio</a:t>
            </a:r>
            <a:r>
              <a:rPr lang="en-US" spc="-1" dirty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Segoe UI"/>
                <a:ea typeface="Verdana"/>
              </a:rPr>
              <a:t> es la </a:t>
            </a:r>
            <a:r>
              <a:rPr lang="en-US" spc="-1" dirty="0" err="1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Segoe UI"/>
                <a:ea typeface="Verdana"/>
              </a:rPr>
              <a:t>racionalización</a:t>
            </a:r>
            <a:r>
              <a:rPr lang="en-US" spc="-1" dirty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Segoe UI"/>
                <a:ea typeface="Verdana"/>
              </a:rPr>
              <a:t> </a:t>
            </a:r>
            <a:r>
              <a:rPr lang="en-US" spc="-1" dirty="0" err="1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Segoe UI"/>
                <a:ea typeface="Verdana"/>
              </a:rPr>
              <a:t>sistemática</a:t>
            </a:r>
            <a:r>
              <a:rPr lang="en-US" spc="-1" dirty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Segoe UI"/>
                <a:ea typeface="Verdana"/>
              </a:rPr>
              <a:t> de </a:t>
            </a:r>
            <a:r>
              <a:rPr lang="en-US" spc="-1" dirty="0" err="1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Segoe UI"/>
                <a:ea typeface="Verdana"/>
              </a:rPr>
              <a:t>procedimientos</a:t>
            </a:r>
            <a:r>
              <a:rPr lang="en-US" spc="-1" dirty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Segoe UI"/>
                <a:ea typeface="Verdana"/>
              </a:rPr>
              <a:t>, </a:t>
            </a:r>
            <a:r>
              <a:rPr lang="en-US" spc="-1" dirty="0" err="1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Segoe UI"/>
                <a:ea typeface="Verdana"/>
              </a:rPr>
              <a:t>flujos</a:t>
            </a:r>
            <a:r>
              <a:rPr lang="en-US" spc="-1" dirty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Segoe UI"/>
                <a:ea typeface="Verdana"/>
              </a:rPr>
              <a:t> de </a:t>
            </a:r>
            <a:r>
              <a:rPr lang="en-US" spc="-1" dirty="0" err="1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Segoe UI"/>
                <a:ea typeface="Verdana"/>
              </a:rPr>
              <a:t>información</a:t>
            </a:r>
            <a:r>
              <a:rPr lang="en-US" spc="-1" dirty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Segoe UI"/>
                <a:ea typeface="Verdana"/>
              </a:rPr>
              <a:t> y </a:t>
            </a:r>
            <a:r>
              <a:rPr lang="en-US" spc="-1" dirty="0" err="1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Segoe UI"/>
                <a:ea typeface="Verdana"/>
              </a:rPr>
              <a:t>documentación</a:t>
            </a:r>
            <a:r>
              <a:rPr lang="en-US" spc="-1" dirty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Segoe UI"/>
                <a:ea typeface="Verdana"/>
              </a:rPr>
              <a:t>.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CustomShape 14">
            <a:extLst>
              <a:ext uri="{FF2B5EF4-FFF2-40B4-BE49-F238E27FC236}">
                <a16:creationId xmlns:a16="http://schemas.microsoft.com/office/drawing/2014/main" id="{308A69F1-477A-111A-008A-0F2F709DAABB}"/>
              </a:ext>
            </a:extLst>
          </p:cNvPr>
          <p:cNvSpPr/>
          <p:nvPr/>
        </p:nvSpPr>
        <p:spPr>
          <a:xfrm>
            <a:off x="420840" y="1369800"/>
            <a:ext cx="3357076" cy="502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Facilitacion</a:t>
            </a:r>
            <a:r>
              <a:rPr lang="en-US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</a:t>
            </a:r>
            <a:r>
              <a:rPr lang="en-US" sz="24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Comercial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80780484-75E1-F2D8-4E6F-93C593D6A0D7}"/>
              </a:ext>
            </a:extLst>
          </p:cNvPr>
          <p:cNvPicPr/>
          <p:nvPr/>
        </p:nvPicPr>
        <p:blipFill>
          <a:blip r:embed="rId6"/>
          <a:srcRect l="1096" t="6870" r="2028" b="19220"/>
          <a:stretch/>
        </p:blipFill>
        <p:spPr>
          <a:xfrm>
            <a:off x="421560" y="1866960"/>
            <a:ext cx="3597480" cy="1605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0" y="1958290"/>
            <a:ext cx="6959600" cy="446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246" y="1071864"/>
            <a:ext cx="1526604" cy="874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TextBox 8"/>
          <p:cNvSpPr txBox="1">
            <a:spLocks noChangeArrowheads="1"/>
          </p:cNvSpPr>
          <p:nvPr/>
        </p:nvSpPr>
        <p:spPr bwMode="auto">
          <a:xfrm>
            <a:off x="3632200" y="1287464"/>
            <a:ext cx="43365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 dirty="0"/>
              <a:t>Convention on International Trade in</a:t>
            </a:r>
          </a:p>
          <a:p>
            <a:pPr eaLnBrk="1" hangingPunct="1"/>
            <a:r>
              <a:rPr lang="en-US" altLang="x-none" sz="1800" dirty="0"/>
              <a:t>Endangered Species of Wild Flora and Fauna</a:t>
            </a:r>
          </a:p>
        </p:txBody>
      </p:sp>
      <p:sp>
        <p:nvSpPr>
          <p:cNvPr id="44038" name="TextBox 9"/>
          <p:cNvSpPr txBox="1">
            <a:spLocks noChangeArrowheads="1"/>
          </p:cNvSpPr>
          <p:nvPr/>
        </p:nvSpPr>
        <p:spPr bwMode="auto">
          <a:xfrm>
            <a:off x="2514600" y="1936751"/>
            <a:ext cx="23713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 b="1">
                <a:solidFill>
                  <a:schemeClr val="bg1"/>
                </a:solidFill>
              </a:rPr>
              <a:t>e-Certification Request</a:t>
            </a:r>
          </a:p>
        </p:txBody>
      </p:sp>
      <p:pic>
        <p:nvPicPr>
          <p:cNvPr id="14" name="Picture 13" descr="World puzzl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8600" y="49214"/>
            <a:ext cx="1516063" cy="1102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1536355" y="11176"/>
            <a:ext cx="7315202" cy="1026793"/>
          </a:xfrm>
          <a:prstGeom prst="rect">
            <a:avLst/>
          </a:prstGeom>
          <a:gradFill flip="none" rotWithShape="1">
            <a:gsLst>
              <a:gs pos="0">
                <a:srgbClr val="B45508">
                  <a:alpha val="80000"/>
                </a:srgbClr>
              </a:gs>
              <a:gs pos="91000">
                <a:srgbClr val="FFFFFF">
                  <a:alpha val="80000"/>
                </a:srgbClr>
              </a:gs>
            </a:gsLst>
            <a:lin ang="0" scaled="1"/>
            <a:tileRect/>
          </a:gradFill>
          <a:ln>
            <a:noFill/>
          </a:ln>
          <a:effectLst/>
          <a:scene3d>
            <a:camera prst="orthographicFront"/>
            <a:lightRig rig="soft" dir="tl">
              <a:rot lat="0" lon="0" rev="0"/>
            </a:lightRig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84138"/>
            <a:r>
              <a:rPr lang="en-US" sz="2800" b="1" cap="small" spc="50" dirty="0" err="1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Eurostile"/>
                <a:cs typeface="Eurostile"/>
              </a:rPr>
              <a:t>Integracion</a:t>
            </a:r>
            <a:r>
              <a:rPr lang="en-US" sz="2800" b="1" cap="small" spc="50" dirty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Eurostile"/>
                <a:cs typeface="Eurostile"/>
              </a:rPr>
              <a:t> a </a:t>
            </a:r>
            <a:r>
              <a:rPr lang="en-US" sz="2800" b="1" cap="small" spc="50" dirty="0" err="1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Eurostile"/>
                <a:cs typeface="Eurostile"/>
              </a:rPr>
              <a:t>los</a:t>
            </a:r>
            <a:r>
              <a:rPr lang="en-US" sz="2800" b="1" cap="small" spc="50" dirty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Eurostile"/>
                <a:cs typeface="Eurostile"/>
              </a:rPr>
              <a:t> </a:t>
            </a:r>
            <a:r>
              <a:rPr lang="en-US" sz="2800" b="1" cap="small" spc="50" dirty="0" err="1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Eurostile"/>
                <a:cs typeface="Eurostile"/>
              </a:rPr>
              <a:t>Estandares</a:t>
            </a:r>
            <a:r>
              <a:rPr lang="en-US" sz="2800" b="1" cap="small" spc="50" dirty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Eurostile"/>
                <a:cs typeface="Eurostile"/>
              </a:rPr>
              <a:t> </a:t>
            </a:r>
            <a:r>
              <a:rPr lang="en-US" sz="2800" b="1" cap="small" spc="50" dirty="0" err="1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Eurostile"/>
                <a:cs typeface="Eurostile"/>
              </a:rPr>
              <a:t>Internacionales</a:t>
            </a:r>
            <a:endParaRPr lang="en-US" sz="2800" b="1" cap="small" spc="50" dirty="0">
              <a:ln w="11430"/>
              <a:solidFill>
                <a:schemeClr val="tx2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Eurostile"/>
              <a:cs typeface="Eurostile"/>
            </a:endParaRPr>
          </a:p>
        </p:txBody>
      </p:sp>
    </p:spTree>
    <p:extLst>
      <p:ext uri="{BB962C8B-B14F-4D97-AF65-F5344CB8AC3E}">
        <p14:creationId xmlns:p14="http://schemas.microsoft.com/office/powerpoint/2010/main" val="14682682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TextBox 9"/>
          <p:cNvSpPr txBox="1">
            <a:spLocks noChangeArrowheads="1"/>
          </p:cNvSpPr>
          <p:nvPr/>
        </p:nvSpPr>
        <p:spPr bwMode="auto">
          <a:xfrm>
            <a:off x="2514600" y="1936751"/>
            <a:ext cx="23713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 b="1">
                <a:solidFill>
                  <a:schemeClr val="bg1"/>
                </a:solidFill>
              </a:rPr>
              <a:t>e-Certification Request</a:t>
            </a:r>
          </a:p>
        </p:txBody>
      </p:sp>
      <p:pic>
        <p:nvPicPr>
          <p:cNvPr id="4506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1" y="2159000"/>
            <a:ext cx="4778375" cy="42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64" y="1084263"/>
            <a:ext cx="1354137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World puzzl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8600" y="49214"/>
            <a:ext cx="1516063" cy="1102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1536355" y="11176"/>
            <a:ext cx="7315202" cy="1026793"/>
          </a:xfrm>
          <a:prstGeom prst="rect">
            <a:avLst/>
          </a:prstGeom>
          <a:gradFill flip="none" rotWithShape="1">
            <a:gsLst>
              <a:gs pos="0">
                <a:srgbClr val="B45508">
                  <a:alpha val="80000"/>
                </a:srgbClr>
              </a:gs>
              <a:gs pos="91000">
                <a:srgbClr val="FFFFFF">
                  <a:alpha val="80000"/>
                </a:srgbClr>
              </a:gs>
            </a:gsLst>
            <a:lin ang="0" scaled="1"/>
            <a:tileRect/>
          </a:gradFill>
          <a:ln>
            <a:noFill/>
          </a:ln>
          <a:effectLst/>
          <a:scene3d>
            <a:camera prst="orthographicFront"/>
            <a:lightRig rig="soft" dir="tl">
              <a:rot lat="0" lon="0" rev="0"/>
            </a:lightRig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84138"/>
            <a:r>
              <a:rPr lang="en-US" sz="2800" b="1" cap="small" spc="50" dirty="0" err="1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Eurostile"/>
                <a:cs typeface="Eurostile"/>
              </a:rPr>
              <a:t>Integracion</a:t>
            </a:r>
            <a:r>
              <a:rPr lang="en-US" sz="2800" b="1" cap="small" spc="50" dirty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Eurostile"/>
                <a:cs typeface="Eurostile"/>
              </a:rPr>
              <a:t> a </a:t>
            </a:r>
            <a:r>
              <a:rPr lang="en-US" sz="2800" b="1" cap="small" spc="50" dirty="0" err="1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Eurostile"/>
                <a:cs typeface="Eurostile"/>
              </a:rPr>
              <a:t>los</a:t>
            </a:r>
            <a:r>
              <a:rPr lang="en-US" sz="2800" b="1" cap="small" spc="50" dirty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Eurostile"/>
                <a:cs typeface="Eurostile"/>
              </a:rPr>
              <a:t> </a:t>
            </a:r>
            <a:r>
              <a:rPr lang="en-US" sz="2800" b="1" cap="small" spc="50" dirty="0" err="1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Eurostile"/>
                <a:cs typeface="Eurostile"/>
              </a:rPr>
              <a:t>Estandares</a:t>
            </a:r>
            <a:r>
              <a:rPr lang="en-US" sz="2800" b="1" cap="small" spc="50" dirty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Eurostile"/>
                <a:cs typeface="Eurostile"/>
              </a:rPr>
              <a:t> </a:t>
            </a:r>
            <a:r>
              <a:rPr lang="en-US" sz="2800" b="1" cap="small" spc="50" dirty="0" err="1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Eurostile"/>
                <a:cs typeface="Eurostile"/>
              </a:rPr>
              <a:t>Internacionales</a:t>
            </a:r>
            <a:endParaRPr lang="en-US" sz="2800" b="1" cap="small" spc="50" dirty="0">
              <a:ln w="11430"/>
              <a:solidFill>
                <a:schemeClr val="tx2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Eurostile"/>
              <a:cs typeface="Eurostile"/>
            </a:endParaRPr>
          </a:p>
        </p:txBody>
      </p:sp>
    </p:spTree>
    <p:extLst>
      <p:ext uri="{BB962C8B-B14F-4D97-AF65-F5344CB8AC3E}">
        <p14:creationId xmlns:p14="http://schemas.microsoft.com/office/powerpoint/2010/main" val="5763421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CustomShape 1"/>
          <p:cNvSpPr/>
          <p:nvPr/>
        </p:nvSpPr>
        <p:spPr>
          <a:xfrm flipH="1">
            <a:off x="5797080" y="2362320"/>
            <a:ext cx="6084720" cy="428760"/>
          </a:xfrm>
          <a:custGeom>
            <a:avLst/>
            <a:gdLst/>
            <a:ahLst/>
            <a:cxnLst/>
            <a:rect l="l" t="t" r="r" b="b"/>
            <a:pathLst>
              <a:path w="2162176" h="380385">
                <a:moveTo>
                  <a:pt x="72037" y="5678"/>
                </a:moveTo>
                <a:lnTo>
                  <a:pt x="2161944" y="0"/>
                </a:lnTo>
                <a:cubicBezTo>
                  <a:pt x="2162807" y="126795"/>
                  <a:pt x="2160921" y="253590"/>
                  <a:pt x="2161784" y="380385"/>
                </a:cubicBezTo>
                <a:lnTo>
                  <a:pt x="0" y="380385"/>
                </a:lnTo>
                <a:lnTo>
                  <a:pt x="72037" y="5678"/>
                </a:lnTo>
                <a:close/>
              </a:path>
            </a:pathLst>
          </a:custGeom>
          <a:solidFill>
            <a:srgbClr val="00558A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144000" algn="ctr">
              <a:lnSpc>
                <a:spcPct val="100000"/>
              </a:lnSpc>
            </a:pPr>
            <a:r>
              <a:rPr lang="en-US" sz="18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eCerts</a:t>
            </a:r>
            <a:r>
              <a:rPr lang="en-US" sz="18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 </a:t>
            </a:r>
            <a:r>
              <a:rPr lang="en-US" sz="1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Electronic Certificate Information Exchange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3" name="CustomShape 2"/>
          <p:cNvSpPr/>
          <p:nvPr/>
        </p:nvSpPr>
        <p:spPr>
          <a:xfrm>
            <a:off x="341640" y="685800"/>
            <a:ext cx="11474640" cy="70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Verdana"/>
              </a:rPr>
              <a:t>Implementar</a:t>
            </a:r>
            <a:r>
              <a:rPr lang="en-US" sz="2000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Verdana"/>
              </a:rPr>
              <a:t> los </a:t>
            </a:r>
            <a:r>
              <a:rPr lang="en-US" sz="2000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Verdana"/>
              </a:rPr>
              <a:t>servicios</a:t>
            </a:r>
            <a:r>
              <a:rPr lang="en-US" sz="2000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Verdana"/>
              </a:rPr>
              <a:t> </a:t>
            </a:r>
            <a:r>
              <a:rPr lang="en-US" sz="2000" b="1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Verdana"/>
              </a:rPr>
              <a:t>[</a:t>
            </a:r>
            <a:r>
              <a:rPr lang="en-US" sz="2000" b="1" u="sng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Verdana"/>
              </a:rPr>
              <a:t>eCERTS</a:t>
            </a:r>
            <a:r>
              <a:rPr lang="en-US" sz="2000" b="1" u="sng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Verdana"/>
              </a:rPr>
              <a:t>]</a:t>
            </a:r>
            <a:r>
              <a:rPr lang="en-US" sz="2000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Verdana"/>
              </a:rPr>
              <a:t> </a:t>
            </a:r>
            <a:r>
              <a:rPr lang="en-US" sz="2000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Verdana"/>
              </a:rPr>
              <a:t>en</a:t>
            </a:r>
            <a:r>
              <a:rPr lang="en-US" sz="2000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Verdana"/>
              </a:rPr>
              <a:t> la </a:t>
            </a:r>
            <a:r>
              <a:rPr lang="en-US" sz="2000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Verdana"/>
              </a:rPr>
              <a:t>plataforma</a:t>
            </a:r>
            <a:r>
              <a:rPr lang="en-US" sz="2000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Verdana"/>
              </a:rPr>
              <a:t> </a:t>
            </a:r>
            <a:r>
              <a:rPr lang="en-US" sz="2000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Verdana"/>
              </a:rPr>
              <a:t>estandarizada</a:t>
            </a:r>
            <a:r>
              <a:rPr lang="en-US" sz="2000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Verdana"/>
              </a:rPr>
              <a:t> </a:t>
            </a:r>
            <a:r>
              <a:rPr lang="en-US" sz="2000" b="1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Verdana"/>
              </a:rPr>
              <a:t>[ASYEXP]</a:t>
            </a:r>
            <a:r>
              <a:rPr lang="en-US" sz="2000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Verdana"/>
              </a:rPr>
              <a:t> para el </a:t>
            </a:r>
            <a:r>
              <a:rPr lang="en-US" sz="2000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Verdana"/>
              </a:rPr>
              <a:t>procesamiento</a:t>
            </a:r>
            <a:r>
              <a:rPr lang="en-US" sz="2000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Verdana"/>
              </a:rPr>
              <a:t> de </a:t>
            </a:r>
            <a:r>
              <a:rPr lang="en-US" sz="2000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Verdana"/>
              </a:rPr>
              <a:t>datos</a:t>
            </a:r>
            <a:r>
              <a:rPr lang="en-US" sz="2000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Verdana"/>
              </a:rPr>
              <a:t> y la </a:t>
            </a:r>
            <a:r>
              <a:rPr lang="en-US" sz="2000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Verdana"/>
              </a:rPr>
              <a:t>integración</a:t>
            </a:r>
            <a:r>
              <a:rPr lang="en-US" sz="2000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Verdana"/>
              </a:rPr>
              <a:t> de </a:t>
            </a:r>
            <a:r>
              <a:rPr lang="en-US" sz="2000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Verdana"/>
              </a:rPr>
              <a:t>datos</a:t>
            </a:r>
            <a:r>
              <a:rPr lang="en-US" sz="2000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Verdana"/>
              </a:rPr>
              <a:t> entre </a:t>
            </a:r>
            <a:r>
              <a:rPr lang="en-US" sz="2000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Verdana"/>
              </a:rPr>
              <a:t>ASYCUDAWorld</a:t>
            </a:r>
            <a:r>
              <a:rPr lang="en-US" sz="2000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Verdana"/>
              </a:rPr>
              <a:t> y </a:t>
            </a:r>
            <a:r>
              <a:rPr lang="en-US" sz="2000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Verdana"/>
              </a:rPr>
              <a:t>otros</a:t>
            </a:r>
            <a:r>
              <a:rPr lang="en-US" sz="2000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Verdana"/>
              </a:rPr>
              <a:t> </a:t>
            </a:r>
            <a:r>
              <a:rPr lang="en-US" sz="2000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Verdana"/>
              </a:rPr>
              <a:t>sistemas</a:t>
            </a:r>
            <a:r>
              <a:rPr lang="en-US" sz="2000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Verdana"/>
              </a:rPr>
              <a:t> </a:t>
            </a:r>
            <a:r>
              <a:rPr lang="en-US" sz="2000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Verdana"/>
              </a:rPr>
              <a:t>externos</a:t>
            </a:r>
            <a:r>
              <a:rPr lang="en-US" sz="2000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Verdana"/>
              </a:rPr>
              <a:t>.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4" name="CustomShape 3"/>
          <p:cNvSpPr/>
          <p:nvPr/>
        </p:nvSpPr>
        <p:spPr>
          <a:xfrm>
            <a:off x="457200" y="1685925"/>
            <a:ext cx="5537880" cy="4814888"/>
          </a:xfrm>
          <a:prstGeom prst="snip1Rect">
            <a:avLst>
              <a:gd name="adj" fmla="val 9325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88900" dist="50800" dir="360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65" name="CustomShape 4"/>
          <p:cNvSpPr/>
          <p:nvPr/>
        </p:nvSpPr>
        <p:spPr>
          <a:xfrm>
            <a:off x="718920" y="2133719"/>
            <a:ext cx="4876920" cy="425279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500" b="1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Intercambio</a:t>
            </a:r>
            <a:r>
              <a:rPr lang="en-US" sz="1500" b="1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</a:t>
            </a:r>
            <a:r>
              <a:rPr lang="en-US" sz="1500" b="1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electrónico</a:t>
            </a:r>
            <a:r>
              <a:rPr lang="en-US" sz="1500" b="1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</a:t>
            </a:r>
            <a:r>
              <a:rPr lang="en-US" sz="1500" b="1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transfronterizo</a:t>
            </a:r>
            <a:r>
              <a:rPr lang="en-US" sz="1500" b="1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</a:t>
            </a:r>
            <a:r>
              <a:rPr lang="en-US" sz="1500" b="1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seguro</a:t>
            </a:r>
            <a:r>
              <a:rPr lang="en-US" sz="1500" b="1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y </a:t>
            </a:r>
            <a:r>
              <a:rPr lang="en-US" sz="1500" b="1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confiable</a:t>
            </a:r>
            <a:r>
              <a:rPr lang="en-US" sz="1500" b="1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y </a:t>
            </a:r>
            <a:r>
              <a:rPr lang="en-US" sz="1500" b="1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verificación</a:t>
            </a:r>
            <a:r>
              <a:rPr lang="en-US" sz="1500" b="1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de </a:t>
            </a:r>
            <a:r>
              <a:rPr lang="en-US" sz="1500" b="1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datos</a:t>
            </a:r>
            <a:r>
              <a:rPr lang="en-US" sz="1500" b="1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de </a:t>
            </a:r>
            <a:r>
              <a:rPr lang="en-US" sz="1500" b="1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certificados</a:t>
            </a:r>
            <a:r>
              <a:rPr lang="en-US" sz="1500" b="1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</a:t>
            </a:r>
            <a:r>
              <a:rPr lang="en-US" sz="1500" b="1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eCerts</a:t>
            </a:r>
            <a:r>
              <a:rPr lang="en-US" sz="1500" b="1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entre ONPF y / o ONPF y </a:t>
            </a:r>
            <a:r>
              <a:rPr lang="en-US" sz="1500" b="1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aduanas</a:t>
            </a:r>
            <a:r>
              <a:rPr lang="en-US" sz="1500" b="1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</a:t>
            </a:r>
            <a:r>
              <a:rPr lang="en-US" sz="1500" b="1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extranjeras</a:t>
            </a:r>
            <a:endParaRPr lang="en-US" sz="1500" b="1" spc="-1" dirty="0">
              <a:solidFill>
                <a:srgbClr val="00558A"/>
              </a:solidFill>
              <a:uFill>
                <a:solidFill>
                  <a:srgbClr val="FFFFFF"/>
                </a:solidFill>
              </a:uFill>
              <a:latin typeface="Segoe UI"/>
            </a:endParaRPr>
          </a:p>
          <a:p>
            <a:pPr>
              <a:lnSpc>
                <a:spcPct val="100000"/>
              </a:lnSpc>
            </a:pPr>
            <a:endParaRPr lang="en-US" sz="1500" b="1" spc="-1" dirty="0">
              <a:solidFill>
                <a:srgbClr val="00558A"/>
              </a:solidFill>
              <a:uFill>
                <a:solidFill>
                  <a:srgbClr val="FFFFFF"/>
                </a:solidFill>
              </a:uFill>
              <a:latin typeface="Segoe UI"/>
            </a:endParaRPr>
          </a:p>
          <a:p>
            <a:pPr>
              <a:lnSpc>
                <a:spcPct val="100000"/>
              </a:lnSpc>
            </a:pPr>
            <a:r>
              <a:rPr lang="en-US" sz="1500" b="1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Punto a punto</a:t>
            </a:r>
          </a:p>
          <a:p>
            <a:pPr>
              <a:lnSpc>
                <a:spcPct val="100000"/>
              </a:lnSpc>
            </a:pPr>
            <a:r>
              <a:rPr lang="en-US" sz="1500" b="1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A </a:t>
            </a:r>
            <a:r>
              <a:rPr lang="en-US" sz="1500" b="1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través</a:t>
            </a:r>
            <a:r>
              <a:rPr lang="en-US" sz="1500" b="1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de IPPC Global HUB</a:t>
            </a:r>
          </a:p>
          <a:p>
            <a:pPr>
              <a:lnSpc>
                <a:spcPct val="100000"/>
              </a:lnSpc>
            </a:pPr>
            <a:r>
              <a:rPr lang="en-US" sz="1500" b="1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Intercambio</a:t>
            </a:r>
            <a:r>
              <a:rPr lang="en-US" sz="1500" b="1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</a:t>
            </a:r>
            <a:r>
              <a:rPr lang="en-US" sz="1500" b="1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electrónico</a:t>
            </a:r>
            <a:r>
              <a:rPr lang="en-US" sz="1500" b="1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</a:t>
            </a:r>
            <a:r>
              <a:rPr lang="en-US" sz="1500" b="1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seguro</a:t>
            </a:r>
            <a:r>
              <a:rPr lang="en-US" sz="1500" b="1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, </a:t>
            </a:r>
            <a:r>
              <a:rPr lang="en-US" sz="1500" b="1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protegido</a:t>
            </a:r>
            <a:r>
              <a:rPr lang="en-US" sz="1500" b="1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y </a:t>
            </a:r>
            <a:r>
              <a:rPr lang="en-US" sz="1500" b="1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confiable</a:t>
            </a:r>
            <a:r>
              <a:rPr lang="en-US" sz="1500" b="1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a </a:t>
            </a:r>
            <a:r>
              <a:rPr lang="en-US" sz="1500" b="1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nivel</a:t>
            </a:r>
            <a:r>
              <a:rPr lang="en-US" sz="1500" b="1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</a:t>
            </a:r>
            <a:r>
              <a:rPr lang="en-US" sz="1500" b="1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nacional</a:t>
            </a:r>
            <a:r>
              <a:rPr lang="en-US" sz="1500" b="1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entre las </a:t>
            </a:r>
            <a:r>
              <a:rPr lang="en-US" sz="1500" b="1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autoridades</a:t>
            </a:r>
            <a:r>
              <a:rPr lang="en-US" sz="1500" b="1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</a:t>
            </a:r>
            <a:r>
              <a:rPr lang="en-US" sz="1500" b="1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aduaneras</a:t>
            </a:r>
            <a:r>
              <a:rPr lang="en-US" sz="1500" b="1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y las </a:t>
            </a:r>
            <a:r>
              <a:rPr lang="en-US" sz="1500" b="1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autoridades</a:t>
            </a:r>
            <a:r>
              <a:rPr lang="en-US" sz="1500" b="1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</a:t>
            </a:r>
            <a:r>
              <a:rPr lang="en-US" sz="1500" b="1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competentes</a:t>
            </a:r>
            <a:r>
              <a:rPr lang="en-US" sz="1500" b="1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de la ONPF / </a:t>
            </a:r>
            <a:r>
              <a:rPr lang="en-US" sz="1500" b="1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socios</a:t>
            </a:r>
            <a:endParaRPr lang="en-US" sz="1500" b="1" spc="-1" dirty="0">
              <a:solidFill>
                <a:srgbClr val="00558A"/>
              </a:solidFill>
              <a:uFill>
                <a:solidFill>
                  <a:srgbClr val="FFFFFF"/>
                </a:solidFill>
              </a:uFill>
              <a:latin typeface="Segoe UI"/>
            </a:endParaRPr>
          </a:p>
          <a:p>
            <a:pPr>
              <a:lnSpc>
                <a:spcPct val="100000"/>
              </a:lnSpc>
            </a:pPr>
            <a:endParaRPr lang="en-US" sz="1500" b="1" spc="-1" dirty="0">
              <a:solidFill>
                <a:srgbClr val="00558A"/>
              </a:solidFill>
              <a:uFill>
                <a:solidFill>
                  <a:srgbClr val="FFFFFF"/>
                </a:solidFill>
              </a:uFill>
              <a:latin typeface="Segoe UI"/>
            </a:endParaRPr>
          </a:p>
          <a:p>
            <a:pPr>
              <a:lnSpc>
                <a:spcPct val="100000"/>
              </a:lnSpc>
            </a:pPr>
            <a:r>
              <a:rPr lang="en-US" sz="1500" b="1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Transformación</a:t>
            </a:r>
            <a:r>
              <a:rPr lang="en-US" sz="1500" b="1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</a:t>
            </a:r>
            <a:r>
              <a:rPr lang="en-US" sz="1500" b="1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empresarial</a:t>
            </a:r>
            <a:r>
              <a:rPr lang="en-US" sz="1500" b="1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y </a:t>
            </a:r>
            <a:r>
              <a:rPr lang="en-US" sz="1500" b="1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técnica</a:t>
            </a:r>
            <a:endParaRPr lang="en-US" sz="1500" b="1" spc="-1" dirty="0">
              <a:solidFill>
                <a:srgbClr val="00558A"/>
              </a:solidFill>
              <a:uFill>
                <a:solidFill>
                  <a:srgbClr val="FFFFFF"/>
                </a:solidFill>
              </a:uFill>
              <a:latin typeface="Segoe UI"/>
            </a:endParaRPr>
          </a:p>
          <a:p>
            <a:pPr>
              <a:lnSpc>
                <a:spcPct val="100000"/>
              </a:lnSpc>
            </a:pPr>
            <a:r>
              <a:rPr lang="en-US" sz="1500" b="1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Controles</a:t>
            </a:r>
            <a:r>
              <a:rPr lang="en-US" sz="1500" b="1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</a:t>
            </a:r>
            <a:r>
              <a:rPr lang="en-US" sz="1500" b="1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automatizados</a:t>
            </a:r>
            <a:r>
              <a:rPr lang="en-US" sz="1500" b="1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al </a:t>
            </a:r>
            <a:r>
              <a:rPr lang="en-US" sz="1500" b="1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validar</a:t>
            </a:r>
            <a:r>
              <a:rPr lang="en-US" sz="1500" b="1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</a:t>
            </a:r>
            <a:r>
              <a:rPr lang="en-US" sz="1500" b="1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declaraciones</a:t>
            </a:r>
            <a:r>
              <a:rPr lang="en-US" sz="1500" b="1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</a:t>
            </a:r>
            <a:r>
              <a:rPr lang="en-US" sz="1500" b="1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aduaneras</a:t>
            </a:r>
            <a:r>
              <a:rPr lang="en-US" sz="1500" b="1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(</a:t>
            </a:r>
            <a:r>
              <a:rPr lang="en-US" sz="1500" b="1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cuantificar</a:t>
            </a:r>
            <a:r>
              <a:rPr lang="en-US" sz="1500" b="1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la </a:t>
            </a:r>
            <a:r>
              <a:rPr lang="en-US" sz="1500" b="1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gestión</a:t>
            </a:r>
            <a:r>
              <a:rPr lang="en-US" sz="1500" b="1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, registrar el </a:t>
            </a:r>
            <a:r>
              <a:rPr lang="en-US" sz="1500" b="1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uso</a:t>
            </a:r>
            <a:r>
              <a:rPr lang="en-US" sz="1500" b="1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del </a:t>
            </a:r>
            <a:r>
              <a:rPr lang="en-US" sz="1500" b="1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certificado</a:t>
            </a:r>
            <a:r>
              <a:rPr lang="en-US" sz="1500" b="1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, etc.)</a:t>
            </a:r>
          </a:p>
          <a:p>
            <a:pPr>
              <a:lnSpc>
                <a:spcPct val="100000"/>
              </a:lnSpc>
            </a:pPr>
            <a:r>
              <a:rPr lang="en-US" sz="1500" b="1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Gestión</a:t>
            </a:r>
            <a:r>
              <a:rPr lang="en-US" sz="1500" b="1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de </a:t>
            </a:r>
            <a:r>
              <a:rPr lang="en-US" sz="1500" b="1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riesgos</a:t>
            </a:r>
            <a:r>
              <a:rPr lang="en-US" sz="1500" b="1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de </a:t>
            </a:r>
            <a:r>
              <a:rPr lang="en-US" sz="1500" b="1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múltiples</a:t>
            </a:r>
            <a:r>
              <a:rPr lang="en-US" sz="1500" b="1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</a:t>
            </a:r>
            <a:r>
              <a:rPr lang="en-US" sz="1500" b="1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agencias</a:t>
            </a:r>
            <a:r>
              <a:rPr lang="en-US" sz="1500" b="1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y </a:t>
            </a:r>
            <a:r>
              <a:rPr lang="en-US" sz="1500" b="1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coordinación</a:t>
            </a:r>
            <a:r>
              <a:rPr lang="en-US" sz="1500" b="1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de </a:t>
            </a:r>
            <a:r>
              <a:rPr lang="en-US" sz="1500" b="1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controles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6" name="CustomShape 5"/>
          <p:cNvSpPr/>
          <p:nvPr/>
        </p:nvSpPr>
        <p:spPr>
          <a:xfrm>
            <a:off x="309600" y="178200"/>
            <a:ext cx="9824400" cy="450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b="1" strike="noStrike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Objetivos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67" name="Picture 8"/>
          <p:cNvPicPr/>
          <p:nvPr/>
        </p:nvPicPr>
        <p:blipFill>
          <a:blip r:embed="rId2"/>
          <a:stretch/>
        </p:blipFill>
        <p:spPr>
          <a:xfrm>
            <a:off x="6115680" y="3048120"/>
            <a:ext cx="5766120" cy="2133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CustomShape 1"/>
          <p:cNvSpPr/>
          <p:nvPr/>
        </p:nvSpPr>
        <p:spPr>
          <a:xfrm>
            <a:off x="309600" y="178200"/>
            <a:ext cx="9824400" cy="450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b="1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Descripción</a:t>
            </a:r>
            <a:r>
              <a:rPr lang="en-US" sz="2800" b="1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general de la </a:t>
            </a:r>
            <a:r>
              <a:rPr lang="en-US" sz="2800" b="1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arquitectura</a:t>
            </a:r>
            <a:r>
              <a:rPr lang="en-US" sz="2800" b="1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ASYEXP para la </a:t>
            </a:r>
            <a:r>
              <a:rPr lang="en-US" sz="2800" b="1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integración</a:t>
            </a:r>
            <a:r>
              <a:rPr lang="en-US" sz="2800" b="1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de los </a:t>
            </a:r>
            <a:r>
              <a:rPr lang="en-US" sz="2800" b="1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eCerts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69" name="Picture 40"/>
          <p:cNvPicPr/>
          <p:nvPr/>
        </p:nvPicPr>
        <p:blipFill>
          <a:blip r:embed="rId2"/>
          <a:stretch/>
        </p:blipFill>
        <p:spPr>
          <a:xfrm>
            <a:off x="309600" y="1364400"/>
            <a:ext cx="11500920" cy="4255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 1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89" y="1057442"/>
            <a:ext cx="10371221" cy="528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207DD75-DC8C-FD43-9E80-EA423F7BE700}"/>
              </a:ext>
            </a:extLst>
          </p:cNvPr>
          <p:cNvSpPr txBox="1"/>
          <p:nvPr/>
        </p:nvSpPr>
        <p:spPr>
          <a:xfrm>
            <a:off x="306805" y="148026"/>
            <a:ext cx="62985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4138"/>
            <a:r>
              <a:rPr lang="en-US" sz="2800" b="1" cap="small" spc="50" dirty="0" err="1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Eurostile"/>
                <a:cs typeface="Eurostile"/>
              </a:rPr>
              <a:t>Valoracion</a:t>
            </a:r>
            <a:r>
              <a:rPr lang="en-US" sz="2800" b="1" cap="small" spc="50" dirty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Eurostile"/>
                <a:cs typeface="Eurostile"/>
              </a:rPr>
              <a:t> </a:t>
            </a:r>
            <a:r>
              <a:rPr lang="en-US" sz="2800" b="1" cap="small" spc="50" dirty="0" err="1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Eurostile"/>
                <a:cs typeface="Eurostile"/>
              </a:rPr>
              <a:t>Integrada</a:t>
            </a:r>
            <a:endParaRPr lang="en-US" sz="2800" b="1" cap="small" spc="50" dirty="0">
              <a:ln w="11430"/>
              <a:solidFill>
                <a:schemeClr val="tx2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Eurostile"/>
              <a:cs typeface="Eurostile"/>
            </a:endParaRPr>
          </a:p>
        </p:txBody>
      </p:sp>
    </p:spTree>
    <p:extLst>
      <p:ext uri="{BB962C8B-B14F-4D97-AF65-F5344CB8AC3E}">
        <p14:creationId xmlns:p14="http://schemas.microsoft.com/office/powerpoint/2010/main" val="299718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orld puzz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8600" y="36514"/>
            <a:ext cx="1516063" cy="1102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10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8" b="13588"/>
          <a:stretch>
            <a:fillRect/>
          </a:stretch>
        </p:blipFill>
        <p:spPr bwMode="auto">
          <a:xfrm>
            <a:off x="1631951" y="1138238"/>
            <a:ext cx="5802313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575" y="1138239"/>
            <a:ext cx="3163888" cy="134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7508875" y="2405063"/>
            <a:ext cx="3049588" cy="2273300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ASYCER </a:t>
            </a:r>
          </a:p>
          <a:p>
            <a:pPr eaLnBrk="1" hangingPunct="1"/>
            <a:r>
              <a:rPr lang="en-US" altLang="x-none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Automated Electronic Certification: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x-none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Imports and exports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x-none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Phyto-sanitary certification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x-none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Phyto-sanitary import permit </a:t>
            </a:r>
          </a:p>
        </p:txBody>
      </p:sp>
      <p:sp>
        <p:nvSpPr>
          <p:cNvPr id="8" name="Rectangle 7"/>
          <p:cNvSpPr/>
          <p:nvPr/>
        </p:nvSpPr>
        <p:spPr>
          <a:xfrm>
            <a:off x="1536355" y="11176"/>
            <a:ext cx="7315202" cy="1026793"/>
          </a:xfrm>
          <a:prstGeom prst="rect">
            <a:avLst/>
          </a:prstGeom>
          <a:gradFill flip="none" rotWithShape="1">
            <a:gsLst>
              <a:gs pos="0">
                <a:srgbClr val="B45508">
                  <a:alpha val="80000"/>
                </a:srgbClr>
              </a:gs>
              <a:gs pos="91000">
                <a:srgbClr val="FFFFFF">
                  <a:alpha val="80000"/>
                </a:srgbClr>
              </a:gs>
            </a:gsLst>
            <a:lin ang="0" scaled="1"/>
            <a:tileRect/>
          </a:gradFill>
          <a:ln>
            <a:noFill/>
          </a:ln>
          <a:effectLst/>
          <a:scene3d>
            <a:camera prst="orthographicFront"/>
            <a:lightRig rig="soft" dir="tl">
              <a:rot lat="0" lon="0" rev="0"/>
            </a:lightRig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84138"/>
            <a:r>
              <a:rPr lang="en-US" sz="2800" b="1" cap="small" spc="50" dirty="0" err="1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Eurostile"/>
                <a:cs typeface="Eurostile"/>
              </a:rPr>
              <a:t>Integracion</a:t>
            </a:r>
            <a:r>
              <a:rPr lang="en-US" sz="2800" b="1" cap="small" spc="50" dirty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Eurostile"/>
                <a:cs typeface="Eurostile"/>
              </a:rPr>
              <a:t> a </a:t>
            </a:r>
            <a:r>
              <a:rPr lang="en-US" sz="2800" b="1" cap="small" spc="50" dirty="0" err="1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Eurostile"/>
                <a:cs typeface="Eurostile"/>
              </a:rPr>
              <a:t>los</a:t>
            </a:r>
            <a:r>
              <a:rPr lang="en-US" sz="2800" b="1" cap="small" spc="50" dirty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Eurostile"/>
                <a:cs typeface="Eurostile"/>
              </a:rPr>
              <a:t> </a:t>
            </a:r>
            <a:r>
              <a:rPr lang="en-US" sz="2800" b="1" cap="small" spc="50" dirty="0" err="1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Eurostile"/>
                <a:cs typeface="Eurostile"/>
              </a:rPr>
              <a:t>Estandares</a:t>
            </a:r>
            <a:r>
              <a:rPr lang="en-US" sz="2800" b="1" cap="small" spc="50" dirty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Eurostile"/>
                <a:cs typeface="Eurostile"/>
              </a:rPr>
              <a:t> </a:t>
            </a:r>
            <a:r>
              <a:rPr lang="en-US" sz="2800" b="1" cap="small" spc="50" dirty="0" err="1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Eurostile"/>
                <a:cs typeface="Eurostile"/>
              </a:rPr>
              <a:t>Internacionales</a:t>
            </a:r>
            <a:endParaRPr lang="en-US" sz="2800" b="1" cap="small" spc="50" dirty="0">
              <a:ln w="11430"/>
              <a:solidFill>
                <a:schemeClr val="tx2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Eurostile"/>
              <a:cs typeface="Eurostile"/>
            </a:endParaRPr>
          </a:p>
        </p:txBody>
      </p:sp>
    </p:spTree>
    <p:extLst>
      <p:ext uri="{BB962C8B-B14F-4D97-AF65-F5344CB8AC3E}">
        <p14:creationId xmlns:p14="http://schemas.microsoft.com/office/powerpoint/2010/main" val="12676139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orld puzz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8600" y="36514"/>
            <a:ext cx="1516063" cy="1102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1536355" y="11176"/>
            <a:ext cx="7315202" cy="1026793"/>
          </a:xfrm>
          <a:prstGeom prst="rect">
            <a:avLst/>
          </a:prstGeom>
          <a:gradFill flip="none" rotWithShape="1">
            <a:gsLst>
              <a:gs pos="0">
                <a:srgbClr val="B45508">
                  <a:alpha val="80000"/>
                </a:srgbClr>
              </a:gs>
              <a:gs pos="91000">
                <a:srgbClr val="FFFFFF">
                  <a:alpha val="80000"/>
                </a:srgbClr>
              </a:gs>
            </a:gsLst>
            <a:lin ang="0" scaled="1"/>
            <a:tileRect/>
          </a:gradFill>
          <a:ln>
            <a:noFill/>
          </a:ln>
          <a:effectLst/>
          <a:scene3d>
            <a:camera prst="orthographicFront"/>
            <a:lightRig rig="soft" dir="tl">
              <a:rot lat="0" lon="0" rev="0"/>
            </a:lightRig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84138"/>
            <a:r>
              <a:rPr lang="en-US" sz="2800" b="1" cap="small" spc="50" dirty="0" err="1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Eurostile"/>
                <a:cs typeface="Eurostile"/>
              </a:rPr>
              <a:t>Integracion</a:t>
            </a:r>
            <a:r>
              <a:rPr lang="en-US" sz="2800" b="1" cap="small" spc="50" dirty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Eurostile"/>
                <a:cs typeface="Eurostile"/>
              </a:rPr>
              <a:t> a </a:t>
            </a:r>
            <a:r>
              <a:rPr lang="en-US" sz="2800" b="1" cap="small" spc="50" dirty="0" err="1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Eurostile"/>
                <a:cs typeface="Eurostile"/>
              </a:rPr>
              <a:t>los</a:t>
            </a:r>
            <a:r>
              <a:rPr lang="en-US" sz="2800" b="1" cap="small" spc="50" dirty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Eurostile"/>
                <a:cs typeface="Eurostile"/>
              </a:rPr>
              <a:t> </a:t>
            </a:r>
            <a:r>
              <a:rPr lang="en-US" sz="2800" b="1" cap="small" spc="50" dirty="0" err="1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Eurostile"/>
                <a:cs typeface="Eurostile"/>
              </a:rPr>
              <a:t>Estandares</a:t>
            </a:r>
            <a:r>
              <a:rPr lang="en-US" sz="2800" b="1" cap="small" spc="50" dirty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Eurostile"/>
                <a:cs typeface="Eurostile"/>
              </a:rPr>
              <a:t> </a:t>
            </a:r>
            <a:r>
              <a:rPr lang="en-US" sz="2800" b="1" cap="small" spc="50" dirty="0" err="1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Eurostile"/>
                <a:cs typeface="Eurostile"/>
              </a:rPr>
              <a:t>Internacionales</a:t>
            </a:r>
            <a:endParaRPr lang="en-US" sz="2800" b="1" cap="small" spc="50" dirty="0">
              <a:ln w="11430"/>
              <a:solidFill>
                <a:schemeClr val="tx2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Eurostile"/>
              <a:cs typeface="Eurostile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139330"/>
            <a:ext cx="9144000" cy="472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444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La carga aérea europea sufre la mayor contracción del mercado mundial en  mayo – El Mercantil">
            <a:extLst>
              <a:ext uri="{FF2B5EF4-FFF2-40B4-BE49-F238E27FC236}">
                <a16:creationId xmlns:a16="http://schemas.microsoft.com/office/drawing/2014/main" id="{B80EA8DC-C613-C94E-B155-2702E6839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752" y="941804"/>
            <a:ext cx="9140650" cy="514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A54ED6A-7AC1-C04B-AC32-034E1088C33B}"/>
              </a:ext>
            </a:extLst>
          </p:cNvPr>
          <p:cNvSpPr txBox="1"/>
          <p:nvPr/>
        </p:nvSpPr>
        <p:spPr>
          <a:xfrm>
            <a:off x="3050005" y="3250350"/>
            <a:ext cx="61000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4138"/>
            <a:r>
              <a:rPr lang="en-US" sz="1800" b="1" cap="small" spc="50" dirty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Eurostile"/>
                <a:cs typeface="Eurostile"/>
              </a:rPr>
              <a:t>Control de Carga</a:t>
            </a:r>
          </a:p>
        </p:txBody>
      </p:sp>
      <p:sp>
        <p:nvSpPr>
          <p:cNvPr id="10" name="CustomShape 2">
            <a:extLst>
              <a:ext uri="{FF2B5EF4-FFF2-40B4-BE49-F238E27FC236}">
                <a16:creationId xmlns:a16="http://schemas.microsoft.com/office/drawing/2014/main" id="{A7292F45-792D-694E-AC30-424359AE98D2}"/>
              </a:ext>
            </a:extLst>
          </p:cNvPr>
          <p:cNvSpPr/>
          <p:nvPr/>
        </p:nvSpPr>
        <p:spPr>
          <a:xfrm>
            <a:off x="270499" y="3250350"/>
            <a:ext cx="5913733" cy="3270765"/>
          </a:xfrm>
          <a:prstGeom prst="snip1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88900" dist="50800" dir="360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" name="CustomShape 3">
            <a:extLst>
              <a:ext uri="{FF2B5EF4-FFF2-40B4-BE49-F238E27FC236}">
                <a16:creationId xmlns:a16="http://schemas.microsoft.com/office/drawing/2014/main" id="{7AF085E8-9C47-CA45-BDE5-097C4E678EDE}"/>
              </a:ext>
            </a:extLst>
          </p:cNvPr>
          <p:cNvSpPr/>
          <p:nvPr/>
        </p:nvSpPr>
        <p:spPr>
          <a:xfrm>
            <a:off x="270500" y="2891415"/>
            <a:ext cx="5540754" cy="523221"/>
          </a:xfrm>
          <a:custGeom>
            <a:avLst/>
            <a:gdLst/>
            <a:ahLst/>
            <a:cxnLst/>
            <a:rect l="l" t="t" r="r" b="b"/>
            <a:pathLst>
              <a:path w="4267200" h="371478">
                <a:moveTo>
                  <a:pt x="0" y="0"/>
                </a:moveTo>
                <a:lnTo>
                  <a:pt x="3919991" y="0"/>
                </a:lnTo>
                <a:lnTo>
                  <a:pt x="4267200" y="371478"/>
                </a:lnTo>
                <a:lnTo>
                  <a:pt x="0" y="371478"/>
                </a:lnTo>
                <a:lnTo>
                  <a:pt x="0" y="0"/>
                </a:lnTo>
                <a:close/>
              </a:path>
            </a:pathLst>
          </a:custGeom>
          <a:solidFill>
            <a:srgbClr val="00558A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144000">
              <a:lnSpc>
                <a:spcPct val="100000"/>
              </a:lnSpc>
            </a:pPr>
            <a:r>
              <a:rPr lang="en-US" sz="16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Evolucion</a:t>
            </a:r>
            <a:r>
              <a:rPr lang="en-US" sz="16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continua </a:t>
            </a:r>
            <a:r>
              <a:rPr lang="en-US" sz="16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en</a:t>
            </a:r>
            <a:r>
              <a:rPr lang="en-US" sz="16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</a:t>
            </a:r>
            <a:r>
              <a:rPr lang="en-US" sz="16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todas</a:t>
            </a:r>
            <a:r>
              <a:rPr lang="en-US" sz="16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las areas </a:t>
            </a:r>
            <a:r>
              <a:rPr lang="en-US" sz="16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conexas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Rectangle 18">
            <a:extLst>
              <a:ext uri="{FF2B5EF4-FFF2-40B4-BE49-F238E27FC236}">
                <a16:creationId xmlns:a16="http://schemas.microsoft.com/office/drawing/2014/main" id="{EA1ACBDC-B2F0-DB48-AE40-F0B8A2EEEC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818" y="3415902"/>
            <a:ext cx="5644594" cy="30469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cap="small" spc="50" dirty="0" err="1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Eurostile"/>
              </a:rPr>
              <a:t>Reporte</a:t>
            </a:r>
            <a:r>
              <a:rPr lang="en-US" sz="2400" b="1" cap="small" spc="50" dirty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Eurostile"/>
              </a:rPr>
              <a:t> </a:t>
            </a:r>
            <a:r>
              <a:rPr lang="en-US" sz="2400" b="1" cap="small" spc="50" dirty="0" err="1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Eurostile"/>
              </a:rPr>
              <a:t>completo</a:t>
            </a:r>
            <a:r>
              <a:rPr lang="en-US" sz="2400" b="1" cap="small" spc="50" dirty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Eurostile"/>
              </a:rPr>
              <a:t> de carga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cap="small" spc="50" dirty="0" err="1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Eurostile"/>
              </a:rPr>
              <a:t>Descarga</a:t>
            </a:r>
            <a:r>
              <a:rPr lang="en-US" sz="2400" b="1" cap="small" spc="50" dirty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Eurostile"/>
              </a:rPr>
              <a:t> de </a:t>
            </a:r>
            <a:r>
              <a:rPr lang="en-US" sz="2400" b="1" cap="small" spc="50" dirty="0" err="1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Eurostile"/>
              </a:rPr>
              <a:t>Manifiesto</a:t>
            </a:r>
            <a:r>
              <a:rPr lang="en-US" sz="2400" b="1" cap="small" spc="50" dirty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Eurostile"/>
              </a:rPr>
              <a:t> y B/L´s </a:t>
            </a:r>
            <a:r>
              <a:rPr lang="en-US" sz="2400" b="1" cap="small" spc="50" dirty="0" err="1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Eurostile"/>
              </a:rPr>
              <a:t>automáticos</a:t>
            </a:r>
            <a:endParaRPr lang="en-US" sz="2400" b="1" cap="small" spc="50" dirty="0">
              <a:ln w="11430"/>
              <a:solidFill>
                <a:schemeClr val="tx2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Eurostile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cap="small" spc="50" dirty="0" err="1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Eurostile"/>
              </a:rPr>
              <a:t>Precisa</a:t>
            </a:r>
            <a:r>
              <a:rPr lang="en-US" sz="2400" b="1" cap="small" spc="50" dirty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Eurostile"/>
              </a:rPr>
              <a:t> </a:t>
            </a:r>
            <a:r>
              <a:rPr lang="en-US" sz="2400" b="1" cap="small" spc="50" dirty="0" err="1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Eurostile"/>
              </a:rPr>
              <a:t>actualización</a:t>
            </a:r>
            <a:r>
              <a:rPr lang="en-US" sz="2400" b="1" cap="small" spc="50" dirty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Eurostile"/>
              </a:rPr>
              <a:t> de  </a:t>
            </a:r>
            <a:r>
              <a:rPr lang="en-US" sz="2400" b="1" cap="small" spc="50" dirty="0" err="1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Eurostile"/>
              </a:rPr>
              <a:t>Inventarios</a:t>
            </a:r>
            <a:endParaRPr lang="en-US" sz="2400" b="1" cap="small" spc="50" dirty="0">
              <a:ln w="11430"/>
              <a:solidFill>
                <a:schemeClr val="tx2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Eurostile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cap="small" spc="50" dirty="0" err="1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Eurostile"/>
              </a:rPr>
              <a:t>Manejo</a:t>
            </a:r>
            <a:r>
              <a:rPr lang="en-US" sz="2400" b="1" cap="small" spc="50" dirty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Eurostile"/>
              </a:rPr>
              <a:t> de </a:t>
            </a:r>
            <a:r>
              <a:rPr lang="en-US" sz="2400" b="1" cap="small" spc="50" dirty="0" err="1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Eurostile"/>
              </a:rPr>
              <a:t>Riesgo</a:t>
            </a:r>
            <a:r>
              <a:rPr lang="en-US" sz="2400" b="1" cap="small" spc="50" dirty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Eurostile"/>
              </a:rPr>
              <a:t> a Nivel de Carga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cap="small" spc="50" dirty="0" err="1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Eurostile"/>
              </a:rPr>
              <a:t>Integración</a:t>
            </a:r>
            <a:r>
              <a:rPr lang="en-US" sz="2400" b="1" cap="small" spc="50" dirty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Eurostile"/>
              </a:rPr>
              <a:t> </a:t>
            </a:r>
            <a:r>
              <a:rPr lang="en-US" sz="2400" b="1" cap="small" spc="50" dirty="0" err="1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Eurostile"/>
              </a:rPr>
              <a:t>completa</a:t>
            </a:r>
            <a:r>
              <a:rPr lang="en-US" sz="2400" b="1" cap="small" spc="50" dirty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Eurostile"/>
              </a:rPr>
              <a:t> -IATA-OMI- ICIS</a:t>
            </a:r>
          </a:p>
        </p:txBody>
      </p:sp>
      <p:sp>
        <p:nvSpPr>
          <p:cNvPr id="17" name="CustomShape 10">
            <a:extLst>
              <a:ext uri="{FF2B5EF4-FFF2-40B4-BE49-F238E27FC236}">
                <a16:creationId xmlns:a16="http://schemas.microsoft.com/office/drawing/2014/main" id="{EE38845C-3FEE-4042-AD80-7AABF1AAAB1A}"/>
              </a:ext>
            </a:extLst>
          </p:cNvPr>
          <p:cNvSpPr/>
          <p:nvPr/>
        </p:nvSpPr>
        <p:spPr>
          <a:xfrm>
            <a:off x="309600" y="178200"/>
            <a:ext cx="9824400" cy="450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b="1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Programa</a:t>
            </a:r>
            <a:r>
              <a:rPr lang="en-US" sz="2800" b="1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ASY</a:t>
            </a:r>
            <a:r>
              <a:rPr lang="en-US" sz="2800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CUDA</a:t>
            </a: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138046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4584000" y="0"/>
            <a:ext cx="0" cy="6858000"/>
          </a:xfrm>
          <a:prstGeom prst="line">
            <a:avLst/>
          </a:prstGeom>
          <a:ln>
            <a:solidFill>
              <a:srgbClr val="B338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7543800" y="0"/>
            <a:ext cx="0" cy="6858000"/>
          </a:xfrm>
          <a:prstGeom prst="line">
            <a:avLst/>
          </a:prstGeom>
          <a:ln>
            <a:solidFill>
              <a:srgbClr val="B338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1447800" y="820119"/>
            <a:ext cx="3276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B33892"/>
                </a:solidFill>
              </a:rPr>
              <a:t>Art. 1 - </a:t>
            </a:r>
            <a:r>
              <a:rPr lang="en-US" sz="1400" b="1" dirty="0" err="1">
                <a:solidFill>
                  <a:srgbClr val="B33892"/>
                </a:solidFill>
              </a:rPr>
              <a:t>Publicación</a:t>
            </a:r>
            <a:r>
              <a:rPr lang="en-US" sz="1400" b="1" dirty="0">
                <a:solidFill>
                  <a:srgbClr val="B33892"/>
                </a:solidFill>
              </a:rPr>
              <a:t> y</a:t>
            </a:r>
          </a:p>
          <a:p>
            <a:pPr algn="ctr"/>
            <a:r>
              <a:rPr lang="en-US" sz="1400" b="1" dirty="0" err="1">
                <a:solidFill>
                  <a:srgbClr val="B33892"/>
                </a:solidFill>
              </a:rPr>
              <a:t>Disponibilidad</a:t>
            </a:r>
            <a:r>
              <a:rPr lang="en-US" sz="1400" b="1" dirty="0">
                <a:solidFill>
                  <a:srgbClr val="B33892"/>
                </a:solidFill>
              </a:rPr>
              <a:t> de </a:t>
            </a:r>
            <a:r>
              <a:rPr lang="en-US" sz="1400" b="1" dirty="0" err="1">
                <a:solidFill>
                  <a:srgbClr val="B33892"/>
                </a:solidFill>
              </a:rPr>
              <a:t>información</a:t>
            </a:r>
            <a:endParaRPr lang="en-US" sz="1400" b="1" dirty="0">
              <a:solidFill>
                <a:srgbClr val="B3389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00200" y="1597620"/>
            <a:ext cx="167080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Simulador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integrado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tarifas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y derechos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Integración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directa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manifiestos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electrónicos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través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archivos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XML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Seguimiento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continuo de la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documentación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aduanera</a:t>
            </a: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48000" y="2971801"/>
            <a:ext cx="1562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Procesamiento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analítico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privado y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seguro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línea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(OLAP) de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datos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publicación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estadísticas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públicas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Notificación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previa a la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llegada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de cargas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905000"/>
            <a:ext cx="1152000" cy="9123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>
              <a:rot lat="0" lon="0" rev="150000"/>
            </a:camera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6" name="Rectangle 15"/>
          <p:cNvSpPr/>
          <p:nvPr/>
        </p:nvSpPr>
        <p:spPr>
          <a:xfrm>
            <a:off x="1524000" y="4267200"/>
            <a:ext cx="31206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B33892"/>
                </a:solidFill>
              </a:rPr>
              <a:t>Art. 5.1 - </a:t>
            </a:r>
            <a:r>
              <a:rPr lang="en-US" sz="1400" b="1" dirty="0" err="1">
                <a:solidFill>
                  <a:srgbClr val="B33892"/>
                </a:solidFill>
              </a:rPr>
              <a:t>Notificación</a:t>
            </a:r>
            <a:r>
              <a:rPr lang="en-US" sz="1400" b="1" dirty="0">
                <a:solidFill>
                  <a:srgbClr val="B33892"/>
                </a:solidFill>
              </a:rPr>
              <a:t> de </a:t>
            </a:r>
            <a:r>
              <a:rPr lang="en-US" sz="1400" b="1" dirty="0" err="1">
                <a:solidFill>
                  <a:srgbClr val="B33892"/>
                </a:solidFill>
              </a:rPr>
              <a:t>controles</a:t>
            </a:r>
            <a:r>
              <a:rPr lang="en-US" sz="1400" b="1" dirty="0">
                <a:solidFill>
                  <a:srgbClr val="B33892"/>
                </a:solidFill>
              </a:rPr>
              <a:t> o </a:t>
            </a:r>
            <a:r>
              <a:rPr lang="en-US" sz="1400" b="1" dirty="0" err="1">
                <a:solidFill>
                  <a:srgbClr val="B33892"/>
                </a:solidFill>
              </a:rPr>
              <a:t>inspecciones</a:t>
            </a:r>
            <a:r>
              <a:rPr lang="en-US" sz="1400" b="1" dirty="0">
                <a:solidFill>
                  <a:srgbClr val="B33892"/>
                </a:solidFill>
              </a:rPr>
              <a:t> </a:t>
            </a:r>
            <a:r>
              <a:rPr lang="en-US" sz="1400" b="1" dirty="0" err="1">
                <a:solidFill>
                  <a:srgbClr val="B33892"/>
                </a:solidFill>
              </a:rPr>
              <a:t>mejorados</a:t>
            </a:r>
            <a:endParaRPr lang="en-US" sz="1400" b="1" dirty="0">
              <a:solidFill>
                <a:srgbClr val="B3389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00200" y="5990093"/>
            <a:ext cx="29133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operaciones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realizadas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sobre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los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documentos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aduaneros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selección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de una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declaración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levante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mercancías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emisión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de la nota de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salida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…).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386" y="4876800"/>
            <a:ext cx="1152000" cy="10189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>
              <a:rot lat="0" lon="0" rev="150000"/>
            </a:camera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9" name="TextBox 18"/>
          <p:cNvSpPr txBox="1"/>
          <p:nvPr/>
        </p:nvSpPr>
        <p:spPr>
          <a:xfrm>
            <a:off x="4648200" y="75452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ASYCUDAWorld</a:t>
            </a: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 es </a:t>
            </a:r>
            <a:r>
              <a:rPr lang="en-US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accesible</a:t>
            </a: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través</a:t>
            </a: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teléfonos</a:t>
            </a: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inteligentes</a:t>
            </a: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tabletas</a:t>
            </a: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 para, por </a:t>
            </a:r>
            <a:r>
              <a:rPr lang="en-US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ejemplo</a:t>
            </a: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permitir</a:t>
            </a: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captura</a:t>
            </a: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incidencias</a:t>
            </a: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  de  </a:t>
            </a:r>
            <a:r>
              <a:rPr lang="en-US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Inspección</a:t>
            </a: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durante</a:t>
            </a: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 el examen </a:t>
            </a:r>
            <a:r>
              <a:rPr lang="en-US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fisico</a:t>
            </a: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 descr="Screen Shot 2012-07-04 at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893938"/>
            <a:ext cx="1476000" cy="7824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>
              <a:rot lat="0" lon="0" rev="150000"/>
            </a:camera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2" name="Picture 1" descr="Screen Shot 2014-02-07 at 13.12.40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76400" y="3324381"/>
            <a:ext cx="1368000" cy="7556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>
              <a:rot lat="0" lon="0" rev="150000"/>
            </a:camera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3" name="Rectangle 22"/>
          <p:cNvSpPr/>
          <p:nvPr/>
        </p:nvSpPr>
        <p:spPr>
          <a:xfrm>
            <a:off x="4572001" y="1655345"/>
            <a:ext cx="31213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B33892"/>
                </a:solidFill>
              </a:rPr>
              <a:t>Art. 7.1 - </a:t>
            </a:r>
            <a:r>
              <a:rPr lang="en-US" sz="1400" b="1" dirty="0" err="1">
                <a:solidFill>
                  <a:srgbClr val="B33892"/>
                </a:solidFill>
              </a:rPr>
              <a:t>Procesamiento</a:t>
            </a:r>
            <a:r>
              <a:rPr lang="en-US" sz="1400" b="1" dirty="0">
                <a:solidFill>
                  <a:srgbClr val="B33892"/>
                </a:solidFill>
              </a:rPr>
              <a:t> </a:t>
            </a:r>
            <a:r>
              <a:rPr lang="en-US" sz="1400" b="1" dirty="0" err="1">
                <a:solidFill>
                  <a:srgbClr val="B33892"/>
                </a:solidFill>
              </a:rPr>
              <a:t>previo</a:t>
            </a:r>
            <a:r>
              <a:rPr lang="en-US" sz="1400" b="1" dirty="0">
                <a:solidFill>
                  <a:srgbClr val="B33892"/>
                </a:solidFill>
              </a:rPr>
              <a:t> a la </a:t>
            </a:r>
            <a:r>
              <a:rPr lang="en-US" sz="1400" b="1" dirty="0" err="1">
                <a:solidFill>
                  <a:srgbClr val="B33892"/>
                </a:solidFill>
              </a:rPr>
              <a:t>llegada</a:t>
            </a:r>
            <a:endParaRPr lang="en-US" sz="1400" b="1" dirty="0">
              <a:solidFill>
                <a:srgbClr val="B33892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586208" y="2153544"/>
            <a:ext cx="161219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ASYCUDAWorld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permite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presentación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manifiestos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declaraciones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anticipados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relacionados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con cargas y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pasajeros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000" y="2208269"/>
            <a:ext cx="1260000" cy="7463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>
              <a:rot lat="0" lon="0" rev="150000"/>
            </a:camera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7" name="Rectangle 26"/>
          <p:cNvSpPr/>
          <p:nvPr/>
        </p:nvSpPr>
        <p:spPr>
          <a:xfrm>
            <a:off x="4648200" y="3273624"/>
            <a:ext cx="3048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B33892"/>
                </a:solidFill>
              </a:rPr>
              <a:t>Art. 7.2 - Pago </a:t>
            </a:r>
            <a:r>
              <a:rPr lang="en-US" sz="1400" b="1" dirty="0" err="1">
                <a:solidFill>
                  <a:srgbClr val="B33892"/>
                </a:solidFill>
              </a:rPr>
              <a:t>electrónico</a:t>
            </a:r>
            <a:endParaRPr lang="en-US" sz="1400" b="1" dirty="0">
              <a:solidFill>
                <a:srgbClr val="B33892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602000" y="3581401"/>
            <a:ext cx="141780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ASYCUDAWorld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permite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pago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electrónico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través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bancos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, una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Ventanilla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Única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o el Portal Web de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ASYCUDAWorld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810000"/>
            <a:ext cx="1296000" cy="6139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>
              <a:rot lat="0" lon="0" rev="150000"/>
            </a:camera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0" name="Rectangle 29"/>
          <p:cNvSpPr/>
          <p:nvPr/>
        </p:nvSpPr>
        <p:spPr>
          <a:xfrm>
            <a:off x="4588200" y="4800601"/>
            <a:ext cx="2955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B33892"/>
                </a:solidFill>
              </a:rPr>
              <a:t>Art. 7.3 - </a:t>
            </a:r>
            <a:r>
              <a:rPr lang="en-US" sz="1200" b="1" dirty="0" err="1">
                <a:solidFill>
                  <a:srgbClr val="B33892"/>
                </a:solidFill>
              </a:rPr>
              <a:t>Separación</a:t>
            </a:r>
            <a:r>
              <a:rPr lang="en-US" sz="1200" b="1" dirty="0">
                <a:solidFill>
                  <a:srgbClr val="B33892"/>
                </a:solidFill>
              </a:rPr>
              <a:t> de la </a:t>
            </a:r>
            <a:r>
              <a:rPr lang="en-US" sz="1200" b="1" dirty="0" err="1">
                <a:solidFill>
                  <a:srgbClr val="B33892"/>
                </a:solidFill>
              </a:rPr>
              <a:t>liberación</a:t>
            </a:r>
            <a:r>
              <a:rPr lang="en-US" sz="1200" b="1" dirty="0">
                <a:solidFill>
                  <a:srgbClr val="B33892"/>
                </a:solidFill>
              </a:rPr>
              <a:t> de la </a:t>
            </a:r>
            <a:r>
              <a:rPr lang="en-US" sz="1200" b="1" dirty="0" err="1">
                <a:solidFill>
                  <a:srgbClr val="B33892"/>
                </a:solidFill>
              </a:rPr>
              <a:t>determinación</a:t>
            </a:r>
            <a:r>
              <a:rPr lang="en-US" sz="1200" b="1" dirty="0">
                <a:solidFill>
                  <a:srgbClr val="B33892"/>
                </a:solidFill>
              </a:rPr>
              <a:t> </a:t>
            </a:r>
            <a:r>
              <a:rPr lang="en-US" sz="1200" b="1" dirty="0" err="1">
                <a:solidFill>
                  <a:srgbClr val="B33892"/>
                </a:solidFill>
              </a:rPr>
              <a:t>definitiva</a:t>
            </a:r>
            <a:endParaRPr lang="en-US" sz="1200" b="1" dirty="0">
              <a:solidFill>
                <a:srgbClr val="B33892"/>
              </a:solidFill>
            </a:endParaRPr>
          </a:p>
          <a:p>
            <a:pPr algn="ctr"/>
            <a:r>
              <a:rPr lang="en-US" sz="1200" b="1" dirty="0">
                <a:solidFill>
                  <a:srgbClr val="B33892"/>
                </a:solidFill>
              </a:rPr>
              <a:t>de derechos de </a:t>
            </a:r>
            <a:r>
              <a:rPr lang="en-US" sz="1200" b="1" dirty="0" err="1">
                <a:solidFill>
                  <a:srgbClr val="B33892"/>
                </a:solidFill>
              </a:rPr>
              <a:t>aduana</a:t>
            </a:r>
            <a:r>
              <a:rPr lang="en-US" sz="1200" b="1" dirty="0">
                <a:solidFill>
                  <a:srgbClr val="B33892"/>
                </a:solidFill>
              </a:rPr>
              <a:t>, </a:t>
            </a:r>
            <a:r>
              <a:rPr lang="en-US" sz="1200" b="1" dirty="0" err="1">
                <a:solidFill>
                  <a:srgbClr val="B33892"/>
                </a:solidFill>
              </a:rPr>
              <a:t>impuestos</a:t>
            </a:r>
            <a:r>
              <a:rPr lang="en-US" sz="1200" b="1" dirty="0">
                <a:solidFill>
                  <a:srgbClr val="B33892"/>
                </a:solidFill>
              </a:rPr>
              <a:t>,</a:t>
            </a:r>
          </a:p>
          <a:p>
            <a:pPr algn="ctr"/>
            <a:r>
              <a:rPr lang="en-US" sz="1200" b="1" dirty="0" err="1">
                <a:solidFill>
                  <a:srgbClr val="B33892"/>
                </a:solidFill>
              </a:rPr>
              <a:t>Tarifas</a:t>
            </a:r>
            <a:r>
              <a:rPr lang="en-US" sz="1200" b="1" dirty="0">
                <a:solidFill>
                  <a:srgbClr val="B33892"/>
                </a:solidFill>
              </a:rPr>
              <a:t> y cargos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648201" y="5715000"/>
            <a:ext cx="282515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ASYCUDA World se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ocupa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pago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diferido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crédito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), la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gestión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garantías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depósitos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admisión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temporal,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tránsito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) y el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depósito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garantía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otras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operaciones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622877" y="90409"/>
            <a:ext cx="3048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B33892"/>
                </a:solidFill>
              </a:rPr>
              <a:t>Art. 7.4 - Risk Management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620000" y="680193"/>
            <a:ext cx="30480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ASYCUDAWorld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ofrece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Selección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aleatoria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declaraciones</a:t>
            </a: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Selección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declaraciones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por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criterios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criterios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aduaneros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multiinstitucionales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Selección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declaraciones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mediante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el control de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valoración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9508" y="1612304"/>
            <a:ext cx="1368000" cy="7345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>
              <a:rot lat="0" lon="0" rev="150000"/>
            </a:camera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4" name="Rectangle 33"/>
          <p:cNvSpPr/>
          <p:nvPr/>
        </p:nvSpPr>
        <p:spPr>
          <a:xfrm>
            <a:off x="7552258" y="2309077"/>
            <a:ext cx="31299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H" sz="1400" b="1" dirty="0">
                <a:solidFill>
                  <a:srgbClr val="B33892"/>
                </a:solidFill>
              </a:rPr>
              <a:t>Art. 7.5 - </a:t>
            </a:r>
            <a:r>
              <a:rPr lang="fr-CH" sz="1400" b="1" dirty="0" err="1">
                <a:solidFill>
                  <a:srgbClr val="B33892"/>
                </a:solidFill>
              </a:rPr>
              <a:t>Auditoría</a:t>
            </a:r>
            <a:r>
              <a:rPr lang="fr-CH" sz="1400" b="1" dirty="0">
                <a:solidFill>
                  <a:srgbClr val="B33892"/>
                </a:solidFill>
              </a:rPr>
              <a:t> </a:t>
            </a:r>
            <a:r>
              <a:rPr lang="fr-CH" sz="1400" b="1" dirty="0" err="1">
                <a:solidFill>
                  <a:srgbClr val="B33892"/>
                </a:solidFill>
              </a:rPr>
              <a:t>posterior</a:t>
            </a:r>
            <a:r>
              <a:rPr lang="fr-CH" sz="1400" b="1" dirty="0">
                <a:solidFill>
                  <a:srgbClr val="B33892"/>
                </a:solidFill>
              </a:rPr>
              <a:t> al </a:t>
            </a:r>
            <a:r>
              <a:rPr lang="fr-CH" sz="1400" b="1" dirty="0" err="1">
                <a:solidFill>
                  <a:srgbClr val="B33892"/>
                </a:solidFill>
              </a:rPr>
              <a:t>despacho</a:t>
            </a:r>
            <a:endParaRPr lang="en-US" sz="1400" b="1" dirty="0">
              <a:solidFill>
                <a:srgbClr val="B33892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620000" y="2745066"/>
            <a:ext cx="30480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ASYCUDAWorld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proporciona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auditoría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posterior al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despacho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Selección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datos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generales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artículos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seleccionar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("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multicriterio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")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Selección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datos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mostrar</a:t>
            </a: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Posibilidad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mostrar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diagramas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Posible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exportación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datos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archivos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Excel y PDF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7743" y="4022693"/>
            <a:ext cx="1152000" cy="9905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>
              <a:rot lat="0" lon="0" rev="150000"/>
            </a:camera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1743" y="4041125"/>
            <a:ext cx="1188000" cy="9097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>
              <a:rot lat="0" lon="0" rev="150000"/>
            </a:camera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8" name="TextBox 37"/>
          <p:cNvSpPr txBox="1"/>
          <p:nvPr/>
        </p:nvSpPr>
        <p:spPr>
          <a:xfrm>
            <a:off x="1677690" y="1338022"/>
            <a:ext cx="2870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El portal web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ASYCUDAWorld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proporciona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772401" y="1524001"/>
            <a:ext cx="1066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fr-CH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617122" y="5105400"/>
            <a:ext cx="305087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B33892"/>
                </a:solidFill>
              </a:rPr>
              <a:t>Art 7.6 - </a:t>
            </a:r>
            <a:r>
              <a:rPr lang="en-US" sz="1400" b="1" dirty="0" err="1">
                <a:solidFill>
                  <a:srgbClr val="B33892"/>
                </a:solidFill>
              </a:rPr>
              <a:t>Establecimiento</a:t>
            </a:r>
            <a:r>
              <a:rPr lang="en-US" sz="1400" b="1" dirty="0">
                <a:solidFill>
                  <a:srgbClr val="B33892"/>
                </a:solidFill>
              </a:rPr>
              <a:t> y </a:t>
            </a:r>
            <a:r>
              <a:rPr lang="en-US" sz="1400" b="1" dirty="0" err="1">
                <a:solidFill>
                  <a:srgbClr val="B33892"/>
                </a:solidFill>
              </a:rPr>
              <a:t>publicación</a:t>
            </a:r>
            <a:r>
              <a:rPr lang="en-US" sz="1400" b="1" dirty="0">
                <a:solidFill>
                  <a:srgbClr val="B33892"/>
                </a:solidFill>
              </a:rPr>
              <a:t> de </a:t>
            </a:r>
            <a:r>
              <a:rPr lang="en-US" sz="1400" b="1" dirty="0" err="1">
                <a:solidFill>
                  <a:srgbClr val="B33892"/>
                </a:solidFill>
              </a:rPr>
              <a:t>tiempos</a:t>
            </a:r>
            <a:r>
              <a:rPr lang="en-US" sz="1400" b="1" dirty="0">
                <a:solidFill>
                  <a:srgbClr val="B33892"/>
                </a:solidFill>
              </a:rPr>
              <a:t> </a:t>
            </a:r>
            <a:r>
              <a:rPr lang="en-US" sz="1400" b="1" dirty="0" err="1">
                <a:solidFill>
                  <a:srgbClr val="B33892"/>
                </a:solidFill>
              </a:rPr>
              <a:t>medios</a:t>
            </a:r>
            <a:r>
              <a:rPr lang="en-US" sz="1400" b="1" dirty="0">
                <a:solidFill>
                  <a:srgbClr val="B33892"/>
                </a:solidFill>
              </a:rPr>
              <a:t> de </a:t>
            </a:r>
            <a:r>
              <a:rPr lang="en-US" sz="1400" b="1" dirty="0" err="1">
                <a:solidFill>
                  <a:srgbClr val="B33892"/>
                </a:solidFill>
              </a:rPr>
              <a:t>publicación</a:t>
            </a:r>
            <a:endParaRPr lang="en-US" sz="1400" b="1" dirty="0">
              <a:solidFill>
                <a:srgbClr val="B33892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620000" y="5863398"/>
            <a:ext cx="30480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n-US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Programa</a:t>
            </a: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 ASYCUDA dispone el </a:t>
            </a:r>
            <a:r>
              <a:rPr lang="en-US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módulo</a:t>
            </a: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 ASYPM para el </a:t>
            </a:r>
            <a:r>
              <a:rPr lang="en-US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cálculo</a:t>
            </a: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indicadores</a:t>
            </a: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desempeño</a:t>
            </a: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 particular, </a:t>
            </a:r>
            <a:r>
              <a:rPr lang="en-US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demoras</a:t>
            </a: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n-US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despacho</a:t>
            </a: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ASYPM </a:t>
            </a:r>
            <a:r>
              <a:rPr lang="en-US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consiste</a:t>
            </a: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 un conjunto de </a:t>
            </a:r>
            <a:r>
              <a:rPr lang="en-US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indicadores</a:t>
            </a: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manejados</a:t>
            </a: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 por </a:t>
            </a:r>
            <a:r>
              <a:rPr lang="en-US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directores</a:t>
            </a: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enfocados</a:t>
            </a: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n-US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desempeño</a:t>
            </a: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 de las </a:t>
            </a:r>
            <a:r>
              <a:rPr lang="en-US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aduanas</a:t>
            </a: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617122" y="1613660"/>
            <a:ext cx="15268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selectividad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dinámica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("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puntuación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") IA, redes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neuronales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ight Triangle 7"/>
          <p:cNvSpPr/>
          <p:nvPr/>
        </p:nvSpPr>
        <p:spPr>
          <a:xfrm flipV="1">
            <a:off x="1524000" y="-1430"/>
            <a:ext cx="9135554" cy="115015"/>
          </a:xfrm>
          <a:prstGeom prst="rtTriangle">
            <a:avLst/>
          </a:prstGeom>
          <a:solidFill>
            <a:srgbClr val="B338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Triangle 41"/>
          <p:cNvSpPr/>
          <p:nvPr/>
        </p:nvSpPr>
        <p:spPr>
          <a:xfrm rot="10800000" flipV="1">
            <a:off x="1532446" y="6742986"/>
            <a:ext cx="9135554" cy="115015"/>
          </a:xfrm>
          <a:prstGeom prst="rtTriangle">
            <a:avLst/>
          </a:prstGeom>
          <a:solidFill>
            <a:srgbClr val="B338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1600200" y="5036226"/>
            <a:ext cx="16763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ASYCUDAWorld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permite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enviar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mensajes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correos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electrónicos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, SMS…) a los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operadores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económicos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agentes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aduanas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función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de las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524000" y="136355"/>
            <a:ext cx="3064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Acuerdo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Facilitación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del Comercio (TFA) que se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pueden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implementar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ASYCUDAWorld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02197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4512000" y="0"/>
            <a:ext cx="0" cy="6858000"/>
          </a:xfrm>
          <a:prstGeom prst="line">
            <a:avLst/>
          </a:prstGeom>
          <a:ln>
            <a:solidFill>
              <a:srgbClr val="6795F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7500000" y="0"/>
            <a:ext cx="0" cy="6858000"/>
          </a:xfrm>
          <a:prstGeom prst="line">
            <a:avLst/>
          </a:prstGeom>
          <a:ln>
            <a:solidFill>
              <a:srgbClr val="6795F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500001" y="1143001"/>
            <a:ext cx="31680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b="1" i="1" dirty="0">
              <a:solidFill>
                <a:srgbClr val="6795F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i="1" dirty="0" err="1">
                <a:solidFill>
                  <a:srgbClr val="6795F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ASYCUDAWorld</a:t>
            </a:r>
            <a:r>
              <a:rPr lang="en-US" b="1" i="1" dirty="0">
                <a:solidFill>
                  <a:srgbClr val="6795F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b="1" dirty="0">
                <a:solidFill>
                  <a:srgbClr val="034F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Release 4.3.3</a:t>
            </a:r>
          </a:p>
          <a:p>
            <a:pPr algn="ctr"/>
            <a:endParaRPr lang="en-US" b="1" dirty="0">
              <a:solidFill>
                <a:srgbClr val="034F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solidFill>
                <a:srgbClr val="034F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solidFill>
                <a:srgbClr val="034F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solidFill>
                <a:srgbClr val="034F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solidFill>
                <a:srgbClr val="034F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solidFill>
                <a:srgbClr val="034F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solidFill>
                <a:srgbClr val="034F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solidFill>
                <a:srgbClr val="034F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solidFill>
                <a:srgbClr val="034F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solidFill>
                <a:srgbClr val="034F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>
                <a:solidFill>
                  <a:srgbClr val="034F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LAS NUEVAS APLICACIONES</a:t>
            </a:r>
            <a:endParaRPr lang="en-US" sz="1200" b="1" dirty="0">
              <a:solidFill>
                <a:srgbClr val="034F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512001" y="5542718"/>
            <a:ext cx="3167992" cy="1326083"/>
          </a:xfrm>
          <a:prstGeom prst="rect">
            <a:avLst/>
          </a:prstGeom>
          <a:solidFill>
            <a:srgbClr val="6795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842451"/>
              </a:buClr>
              <a:buSzPct val="115000"/>
            </a:pPr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n-U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</a:t>
            </a:r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ASYCUDA </a:t>
            </a:r>
            <a:r>
              <a:rPr lang="en-U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ayuda</a:t>
            </a:r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los </a:t>
            </a:r>
            <a:r>
              <a:rPr lang="en-U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países</a:t>
            </a:r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a:</a:t>
            </a:r>
          </a:p>
          <a:p>
            <a:pPr>
              <a:buClr>
                <a:srgbClr val="842451"/>
              </a:buClr>
              <a:buSzPct val="115000"/>
            </a:pPr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n-U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instalación</a:t>
            </a:r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U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</a:t>
            </a:r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configuración</a:t>
            </a:r>
            <a:endParaRPr lang="en-US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842451"/>
              </a:buClr>
              <a:buSzPct val="115000"/>
            </a:pPr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n-U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</a:t>
            </a:r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nuevas</a:t>
            </a:r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funciones</a:t>
            </a:r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documentos</a:t>
            </a:r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electrónicos</a:t>
            </a:r>
            <a:endParaRPr lang="en-US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842451"/>
              </a:buClr>
              <a:buSzPct val="115000"/>
            </a:pPr>
            <a:r>
              <a:rPr lang="en-U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Desarrollar</a:t>
            </a:r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capacidad</a:t>
            </a:r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U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equipo</a:t>
            </a:r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local (TI y </a:t>
            </a:r>
            <a:r>
              <a:rPr lang="en-U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Aduanas</a:t>
            </a:r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proporcionando</a:t>
            </a:r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capacitaciones</a:t>
            </a:r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que el </a:t>
            </a:r>
            <a:r>
              <a:rPr lang="en-U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</a:t>
            </a:r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pueda</a:t>
            </a:r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ser </a:t>
            </a:r>
            <a:r>
              <a:rPr lang="en-U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propiedad</a:t>
            </a:r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las </a:t>
            </a:r>
            <a:r>
              <a:rPr lang="en-U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Administraciones</a:t>
            </a:r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Aduanas</a:t>
            </a:r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499999" y="5542718"/>
            <a:ext cx="3460767" cy="1326953"/>
          </a:xfrm>
          <a:prstGeom prst="rect">
            <a:avLst/>
          </a:prstGeom>
          <a:solidFill>
            <a:srgbClr val="6795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ASYCUDA Programme - UNCTAD</a:t>
            </a:r>
          </a:p>
          <a:p>
            <a:pPr algn="ctr"/>
            <a:r>
              <a:rPr lang="fr-CH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Palais des Nations, 1211 Genève</a:t>
            </a:r>
          </a:p>
          <a:p>
            <a:pPr algn="ctr"/>
            <a:r>
              <a:rPr lang="fr-CH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www.sydonia.org</a:t>
            </a:r>
            <a:r>
              <a:rPr lang="fr-CH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000" dirty="0">
                <a:latin typeface="Arial" panose="020B0604020202020204" pitchFamily="34" charset="0"/>
                <a:cs typeface="Arial" panose="020B0604020202020204" pitchFamily="34" charset="0"/>
              </a:rPr>
              <a:t>/ e-mail: asycuda@unctad.org</a:t>
            </a:r>
          </a:p>
          <a:p>
            <a:pPr algn="ctr"/>
            <a:r>
              <a:rPr lang="fr-CH" sz="1000" dirty="0">
                <a:latin typeface="Arial" panose="020B0604020202020204" pitchFamily="34" charset="0"/>
                <a:cs typeface="Arial" panose="020B0604020202020204" pitchFamily="34" charset="0"/>
              </a:rPr>
              <a:t>T: +41 (0) 22 917 4465 / Fax: +41 (0) 22 917 0432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305" y="2306660"/>
            <a:ext cx="2996991" cy="1978014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150000"/>
            </a:camera>
            <a:lightRig rig="threePt" dir="t"/>
          </a:scene3d>
        </p:spPr>
      </p:pic>
      <p:sp>
        <p:nvSpPr>
          <p:cNvPr id="34" name="Rectangle 33"/>
          <p:cNvSpPr/>
          <p:nvPr/>
        </p:nvSpPr>
        <p:spPr>
          <a:xfrm>
            <a:off x="1524000" y="70030"/>
            <a:ext cx="29975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6795FD"/>
                </a:solidFill>
              </a:rPr>
              <a:t>Código IPIN para </a:t>
            </a:r>
            <a:r>
              <a:rPr lang="en-US" sz="1600" b="1" dirty="0" err="1">
                <a:solidFill>
                  <a:srgbClr val="6795FD"/>
                </a:solidFill>
              </a:rPr>
              <a:t>cuentas</a:t>
            </a:r>
            <a:r>
              <a:rPr lang="en-US" sz="1600" b="1" dirty="0">
                <a:solidFill>
                  <a:srgbClr val="6795FD"/>
                </a:solidFill>
              </a:rPr>
              <a:t> de </a:t>
            </a:r>
            <a:r>
              <a:rPr lang="en-US" sz="1600" b="1" dirty="0" err="1">
                <a:solidFill>
                  <a:srgbClr val="6795FD"/>
                </a:solidFill>
              </a:rPr>
              <a:t>crédito</a:t>
            </a:r>
            <a:r>
              <a:rPr lang="en-US" sz="1600" b="1" dirty="0">
                <a:solidFill>
                  <a:srgbClr val="6795FD"/>
                </a:solidFill>
              </a:rPr>
              <a:t> y </a:t>
            </a:r>
            <a:r>
              <a:rPr lang="en-US" sz="1600" b="1" dirty="0" err="1">
                <a:solidFill>
                  <a:srgbClr val="6795FD"/>
                </a:solidFill>
              </a:rPr>
              <a:t>prepago</a:t>
            </a:r>
            <a:endParaRPr lang="en-US" sz="1600" b="1" dirty="0">
              <a:solidFill>
                <a:srgbClr val="6795FD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523999" y="639306"/>
            <a:ext cx="29880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Si la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función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está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activada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documento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electrónico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configuración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nacional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, se debe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establecer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un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código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PIN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las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cuentas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crédito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prepago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código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PIN se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puede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restablecer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se ha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olvidado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Cuando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crea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una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declaración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con una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cuenta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crédito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prepago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, el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corredor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declarante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captura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código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PIN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el SAD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600" y="2210066"/>
            <a:ext cx="2088000" cy="148492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>
              <a:rot lat="0" lon="0" rev="150000"/>
            </a:camera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998" y="3886200"/>
            <a:ext cx="2088000" cy="14840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>
              <a:rot lat="0" lon="0" rev="150000"/>
            </a:camera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6" name="Rectangle 35"/>
          <p:cNvSpPr/>
          <p:nvPr/>
        </p:nvSpPr>
        <p:spPr>
          <a:xfrm>
            <a:off x="1495838" y="5486401"/>
            <a:ext cx="29975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6795FD"/>
                </a:solidFill>
              </a:rPr>
              <a:t>Apertura / </a:t>
            </a:r>
            <a:r>
              <a:rPr lang="en-US" sz="1600" b="1" dirty="0" err="1">
                <a:solidFill>
                  <a:srgbClr val="6795FD"/>
                </a:solidFill>
              </a:rPr>
              <a:t>cierre</a:t>
            </a:r>
            <a:r>
              <a:rPr lang="en-US" sz="1600" b="1" dirty="0">
                <a:solidFill>
                  <a:srgbClr val="6795FD"/>
                </a:solidFill>
              </a:rPr>
              <a:t> </a:t>
            </a:r>
            <a:r>
              <a:rPr lang="en-US" sz="1600" b="1" dirty="0" err="1">
                <a:solidFill>
                  <a:srgbClr val="6795FD"/>
                </a:solidFill>
              </a:rPr>
              <a:t>automático</a:t>
            </a:r>
            <a:r>
              <a:rPr lang="en-US" sz="1600" b="1" dirty="0">
                <a:solidFill>
                  <a:srgbClr val="6795FD"/>
                </a:solidFill>
              </a:rPr>
              <a:t> del </a:t>
            </a:r>
            <a:r>
              <a:rPr lang="en-US" sz="1600" b="1" dirty="0" err="1">
                <a:solidFill>
                  <a:srgbClr val="6795FD"/>
                </a:solidFill>
              </a:rPr>
              <a:t>libro</a:t>
            </a:r>
            <a:r>
              <a:rPr lang="en-US" sz="1600" b="1" dirty="0">
                <a:solidFill>
                  <a:srgbClr val="6795FD"/>
                </a:solidFill>
              </a:rPr>
              <a:t> </a:t>
            </a:r>
            <a:r>
              <a:rPr lang="en-US" sz="1600" b="1" dirty="0" err="1">
                <a:solidFill>
                  <a:srgbClr val="6795FD"/>
                </a:solidFill>
              </a:rPr>
              <a:t>diario</a:t>
            </a:r>
            <a:r>
              <a:rPr lang="en-US" sz="1600" b="1" dirty="0">
                <a:solidFill>
                  <a:srgbClr val="6795FD"/>
                </a:solidFill>
              </a:rPr>
              <a:t> </a:t>
            </a:r>
            <a:r>
              <a:rPr lang="en-US" sz="1600" b="1" dirty="0" err="1">
                <a:solidFill>
                  <a:srgbClr val="6795FD"/>
                </a:solidFill>
              </a:rPr>
              <a:t>contable</a:t>
            </a:r>
            <a:endParaRPr lang="en-US" sz="1600" b="1" dirty="0">
              <a:solidFill>
                <a:srgbClr val="6795FD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514474" y="6073914"/>
            <a:ext cx="2988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Esta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función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puede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activar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desactivar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Mecanismo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automático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abrir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cerrar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diario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a una hora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predefinida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oficinas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predefinidas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512001" y="101026"/>
            <a:ext cx="29975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>
                <a:solidFill>
                  <a:srgbClr val="6795FD"/>
                </a:solidFill>
              </a:rPr>
              <a:t>Cancelación</a:t>
            </a:r>
            <a:r>
              <a:rPr lang="en-US" sz="1600" b="1" dirty="0">
                <a:solidFill>
                  <a:srgbClr val="6795FD"/>
                </a:solidFill>
              </a:rPr>
              <a:t> de la </a:t>
            </a:r>
            <a:r>
              <a:rPr lang="en-US" sz="1600" b="1" dirty="0" err="1">
                <a:solidFill>
                  <a:srgbClr val="6795FD"/>
                </a:solidFill>
              </a:rPr>
              <a:t>operación</a:t>
            </a:r>
            <a:r>
              <a:rPr lang="en-US" sz="1600" b="1" dirty="0">
                <a:solidFill>
                  <a:srgbClr val="6795FD"/>
                </a:solidFill>
              </a:rPr>
              <a:t> de </a:t>
            </a:r>
            <a:r>
              <a:rPr lang="en-US" sz="1600" b="1" dirty="0" err="1">
                <a:solidFill>
                  <a:srgbClr val="6795FD"/>
                </a:solidFill>
              </a:rPr>
              <a:t>descarga</a:t>
            </a:r>
            <a:r>
              <a:rPr lang="en-US" sz="1600" b="1" dirty="0">
                <a:solidFill>
                  <a:srgbClr val="6795FD"/>
                </a:solidFill>
              </a:rPr>
              <a:t> manual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516762" y="654454"/>
            <a:ext cx="2988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Nueva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operación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agregada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al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documento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electrónico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conocimiento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embarque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Permite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a los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usuarios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deshacer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una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descarga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manual de un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conocimiento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embarque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037" y="1437422"/>
            <a:ext cx="2085926" cy="15343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>
              <a:rot lat="0" lon="0" rev="150000"/>
            </a:camera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9" name="Rectangle 18"/>
          <p:cNvSpPr/>
          <p:nvPr/>
        </p:nvSpPr>
        <p:spPr>
          <a:xfrm>
            <a:off x="4502476" y="3144898"/>
            <a:ext cx="29975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>
                <a:solidFill>
                  <a:srgbClr val="6795FD"/>
                </a:solidFill>
              </a:rPr>
              <a:t>Perfeccionamiento</a:t>
            </a:r>
            <a:r>
              <a:rPr lang="en-US" sz="1600" b="1" dirty="0">
                <a:solidFill>
                  <a:srgbClr val="6795FD"/>
                </a:solidFill>
              </a:rPr>
              <a:t> </a:t>
            </a:r>
            <a:r>
              <a:rPr lang="en-US" sz="1600" b="1" dirty="0" err="1">
                <a:solidFill>
                  <a:srgbClr val="6795FD"/>
                </a:solidFill>
              </a:rPr>
              <a:t>activo</a:t>
            </a:r>
            <a:r>
              <a:rPr lang="en-US" sz="1600" b="1" dirty="0">
                <a:solidFill>
                  <a:srgbClr val="6795FD"/>
                </a:solidFill>
              </a:rPr>
              <a:t> y </a:t>
            </a:r>
            <a:r>
              <a:rPr lang="en-US" sz="1600" b="1" dirty="0" err="1">
                <a:solidFill>
                  <a:srgbClr val="6795FD"/>
                </a:solidFill>
              </a:rPr>
              <a:t>pasivo</a:t>
            </a:r>
            <a:endParaRPr lang="en-US" sz="1600" b="1" dirty="0">
              <a:solidFill>
                <a:srgbClr val="6795FD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16762" y="3574275"/>
            <a:ext cx="29880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usuario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crea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un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documento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electrónico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con una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lista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productos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para un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programa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procesamiento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particular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procesa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declaración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perfeccionamiento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active o regimen especial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asignado</a:t>
            </a: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crea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la hoja de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datos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producto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documento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electrónico</a:t>
            </a: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procesa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declaración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definitiva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reexportación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...</a:t>
            </a:r>
          </a:p>
        </p:txBody>
      </p:sp>
    </p:spTree>
    <p:extLst>
      <p:ext uri="{BB962C8B-B14F-4D97-AF65-F5344CB8AC3E}">
        <p14:creationId xmlns:p14="http://schemas.microsoft.com/office/powerpoint/2010/main" val="3069172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CustomShape 1"/>
          <p:cNvSpPr/>
          <p:nvPr/>
        </p:nvSpPr>
        <p:spPr>
          <a:xfrm>
            <a:off x="309600" y="178200"/>
            <a:ext cx="9824400" cy="450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b="1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Programa</a:t>
            </a:r>
            <a:r>
              <a:rPr lang="en-US" sz="2800" b="1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ASY</a:t>
            </a:r>
            <a:r>
              <a:rPr lang="en-US" sz="2800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CUDA</a:t>
            </a:r>
            <a:endParaRPr lang="es-ES_tradnl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276" name="Picture 6"/>
          <p:cNvPicPr/>
          <p:nvPr/>
        </p:nvPicPr>
        <p:blipFill>
          <a:blip r:embed="rId2"/>
          <a:stretch/>
        </p:blipFill>
        <p:spPr>
          <a:xfrm>
            <a:off x="0" y="935291"/>
            <a:ext cx="11746440" cy="5174640"/>
          </a:xfrm>
          <a:prstGeom prst="rect">
            <a:avLst/>
          </a:prstGeom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78E095F8-C448-A448-B744-1402791BE490}"/>
              </a:ext>
            </a:extLst>
          </p:cNvPr>
          <p:cNvSpPr txBox="1"/>
          <p:nvPr/>
        </p:nvSpPr>
        <p:spPr>
          <a:xfrm>
            <a:off x="8596110" y="1010417"/>
            <a:ext cx="3249672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s-ES_tradnl" sz="2400" b="1" dirty="0">
                <a:solidFill>
                  <a:schemeClr val="accent1">
                    <a:lumMod val="75000"/>
                  </a:schemeClr>
                </a:solidFill>
              </a:rPr>
              <a:t>CLIENTES Y SOCIOS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916D0DE-C462-BE49-8D6B-6B6042E80177}"/>
              </a:ext>
            </a:extLst>
          </p:cNvPr>
          <p:cNvSpPr txBox="1"/>
          <p:nvPr/>
        </p:nvSpPr>
        <p:spPr>
          <a:xfrm>
            <a:off x="965200" y="3936635"/>
            <a:ext cx="1804789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s-ES_tradnl" sz="2800" b="1" dirty="0">
                <a:solidFill>
                  <a:schemeClr val="accent1">
                    <a:lumMod val="75000"/>
                  </a:schemeClr>
                </a:solidFill>
              </a:rPr>
              <a:t>   A</a:t>
            </a:r>
            <a:r>
              <a:rPr lang="es-ES" sz="2800" b="1" dirty="0">
                <a:solidFill>
                  <a:schemeClr val="accent1">
                    <a:lumMod val="75000"/>
                  </a:schemeClr>
                </a:solidFill>
              </a:rPr>
              <a:t>Ñ</a:t>
            </a:r>
            <a:r>
              <a:rPr lang="es-ES_tradnl" sz="2800" b="1" dirty="0">
                <a:solidFill>
                  <a:schemeClr val="accent1">
                    <a:lumMod val="75000"/>
                  </a:schemeClr>
                </a:solidFill>
              </a:rPr>
              <a:t>OS  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224035C-762B-F94D-825B-222CC3B82167}"/>
              </a:ext>
            </a:extLst>
          </p:cNvPr>
          <p:cNvSpPr txBox="1"/>
          <p:nvPr/>
        </p:nvSpPr>
        <p:spPr>
          <a:xfrm>
            <a:off x="1058346" y="4472553"/>
            <a:ext cx="1641796" cy="2616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s-ES_tradnl" sz="1100" dirty="0">
                <a:solidFill>
                  <a:schemeClr val="bg1"/>
                </a:solidFill>
              </a:rPr>
              <a:t>   DE EXPERIENCIA   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7604F2C-8B0C-2B4A-96BE-98EF8C4ADECE}"/>
              </a:ext>
            </a:extLst>
          </p:cNvPr>
          <p:cNvSpPr txBox="1"/>
          <p:nvPr/>
        </p:nvSpPr>
        <p:spPr>
          <a:xfrm>
            <a:off x="503342" y="1025737"/>
            <a:ext cx="4393600" cy="107721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_tradnl" sz="1600" dirty="0">
                <a:solidFill>
                  <a:schemeClr val="bg1"/>
                </a:solidFill>
              </a:rPr>
              <a:t>Proporcionar asistencia técnica, el desarrollo de aplicaciones de software avanzadas y fortalecer la capacidad institucional de Aduanas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3E5BF89-9DE5-0D47-A534-7D57B722FB85}"/>
              </a:ext>
            </a:extLst>
          </p:cNvPr>
          <p:cNvSpPr txBox="1"/>
          <p:nvPr/>
        </p:nvSpPr>
        <p:spPr>
          <a:xfrm>
            <a:off x="1193800" y="5218528"/>
            <a:ext cx="2082800" cy="10156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_tradnl" dirty="0">
                <a:solidFill>
                  <a:schemeClr val="accent1">
                    <a:lumMod val="75000"/>
                  </a:schemeClr>
                </a:solidFill>
              </a:rPr>
              <a:t>Generaciones de</a:t>
            </a:r>
          </a:p>
          <a:p>
            <a:r>
              <a:rPr lang="es-ES_tradnl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Soluciones TIC para aduanas, puertos y fronteras 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4F14C0F6-7652-934A-AC28-60EA52FBE00A}"/>
              </a:ext>
            </a:extLst>
          </p:cNvPr>
          <p:cNvSpPr/>
          <p:nvPr/>
        </p:nvSpPr>
        <p:spPr>
          <a:xfrm>
            <a:off x="7213600" y="5752800"/>
            <a:ext cx="635000" cy="3559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B71930A-1929-7D43-83B6-173F20CB856F}"/>
              </a:ext>
            </a:extLst>
          </p:cNvPr>
          <p:cNvSpPr txBox="1"/>
          <p:nvPr/>
        </p:nvSpPr>
        <p:spPr>
          <a:xfrm>
            <a:off x="10222736" y="4149389"/>
            <a:ext cx="1242648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s-ES_tradnl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Principales </a:t>
            </a:r>
          </a:p>
          <a:p>
            <a:r>
              <a:rPr lang="es-ES_tradnl" sz="1600" b="1" dirty="0">
                <a:solidFill>
                  <a:schemeClr val="tx2">
                    <a:lumMod val="75000"/>
                  </a:schemeClr>
                </a:solidFill>
              </a:rPr>
              <a:t>Asociados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B6C3B5E-7BE3-5741-9A1A-23E5588744E9}"/>
              </a:ext>
            </a:extLst>
          </p:cNvPr>
          <p:cNvSpPr txBox="1"/>
          <p:nvPr/>
        </p:nvSpPr>
        <p:spPr>
          <a:xfrm>
            <a:off x="6033052" y="1949628"/>
            <a:ext cx="1274708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s-ES_tradnl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Estados</a:t>
            </a:r>
          </a:p>
          <a:p>
            <a:r>
              <a:rPr lang="es-ES_tradnl" b="1" dirty="0">
                <a:solidFill>
                  <a:schemeClr val="tx2">
                    <a:lumMod val="75000"/>
                  </a:schemeClr>
                </a:solidFill>
              </a:rPr>
              <a:t>Miembros</a:t>
            </a:r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09867669-59B3-9D45-9C63-E439BDD47BDF}"/>
              </a:ext>
            </a:extLst>
          </p:cNvPr>
          <p:cNvCxnSpPr/>
          <p:nvPr/>
        </p:nvCxnSpPr>
        <p:spPr>
          <a:xfrm>
            <a:off x="6033052" y="2665631"/>
            <a:ext cx="1498048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1A2E18F-56BC-B949-8AB4-DA15BE7AAA25}"/>
              </a:ext>
            </a:extLst>
          </p:cNvPr>
          <p:cNvSpPr txBox="1"/>
          <p:nvPr/>
        </p:nvSpPr>
        <p:spPr>
          <a:xfrm>
            <a:off x="8345299" y="1981479"/>
            <a:ext cx="1877437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s-ES_tradnl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Principales</a:t>
            </a:r>
          </a:p>
          <a:p>
            <a:r>
              <a:rPr lang="es-ES_tradnl" b="1" dirty="0">
                <a:solidFill>
                  <a:schemeClr val="tx2">
                    <a:lumMod val="75000"/>
                  </a:schemeClr>
                </a:solidFill>
              </a:rPr>
              <a:t>Contribuyentes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93F39A5-FC20-744E-BC1A-BAF48A857DDB}"/>
              </a:ext>
            </a:extLst>
          </p:cNvPr>
          <p:cNvSpPr txBox="1"/>
          <p:nvPr/>
        </p:nvSpPr>
        <p:spPr>
          <a:xfrm>
            <a:off x="3631749" y="2993969"/>
            <a:ext cx="1672253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s-ES_tradnl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Recursos</a:t>
            </a:r>
          </a:p>
          <a:p>
            <a:r>
              <a:rPr lang="es-ES_tradnl" sz="2400" b="1" dirty="0">
                <a:solidFill>
                  <a:schemeClr val="tx2">
                    <a:lumMod val="75000"/>
                  </a:schemeClr>
                </a:solidFill>
              </a:rPr>
              <a:t>Humanos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4512000" y="0"/>
            <a:ext cx="0" cy="6858000"/>
          </a:xfrm>
          <a:prstGeom prst="line">
            <a:avLst/>
          </a:prstGeom>
          <a:ln>
            <a:solidFill>
              <a:srgbClr val="6795F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7500000" y="0"/>
            <a:ext cx="0" cy="6858000"/>
          </a:xfrm>
          <a:prstGeom prst="line">
            <a:avLst/>
          </a:prstGeom>
          <a:ln>
            <a:solidFill>
              <a:srgbClr val="6795F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1371600" y="152401"/>
            <a:ext cx="3276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>
                <a:solidFill>
                  <a:srgbClr val="6795FD"/>
                </a:solidFill>
              </a:rPr>
              <a:t>Gestión</a:t>
            </a:r>
            <a:r>
              <a:rPr lang="en-US" sz="1600" b="1" dirty="0">
                <a:solidFill>
                  <a:srgbClr val="6795FD"/>
                </a:solidFill>
              </a:rPr>
              <a:t> de </a:t>
            </a:r>
            <a:r>
              <a:rPr lang="en-US" sz="1600" b="1" dirty="0" err="1">
                <a:solidFill>
                  <a:srgbClr val="6795FD"/>
                </a:solidFill>
              </a:rPr>
              <a:t>Admisión</a:t>
            </a:r>
            <a:r>
              <a:rPr lang="en-US" sz="1600" b="1" dirty="0">
                <a:solidFill>
                  <a:srgbClr val="6795FD"/>
                </a:solidFill>
              </a:rPr>
              <a:t> Temporal / </a:t>
            </a:r>
            <a:r>
              <a:rPr lang="en-US" sz="1600" b="1" dirty="0" err="1">
                <a:solidFill>
                  <a:srgbClr val="6795FD"/>
                </a:solidFill>
              </a:rPr>
              <a:t>Garantía</a:t>
            </a:r>
            <a:r>
              <a:rPr lang="en-US" sz="1600" b="1" dirty="0">
                <a:solidFill>
                  <a:srgbClr val="6795FD"/>
                </a:solidFill>
              </a:rPr>
              <a:t> de </a:t>
            </a:r>
            <a:r>
              <a:rPr lang="en-US" sz="1600" b="1" dirty="0" err="1">
                <a:solidFill>
                  <a:srgbClr val="6795FD"/>
                </a:solidFill>
              </a:rPr>
              <a:t>Exportación</a:t>
            </a:r>
            <a:endParaRPr lang="en-US" sz="1600" b="1" dirty="0">
              <a:solidFill>
                <a:srgbClr val="6795FD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524000" y="685800"/>
            <a:ext cx="298800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Similar a la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gestión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preexistente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cuentas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garantía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almacén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declaraciones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almacén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El campo "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Garantía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máxima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autorizada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" se rellena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automáticamente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agregó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el "factor de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multiplicidad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" para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aumentar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garantía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de un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operador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económico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regular con la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aprobación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del banco.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uso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cuenta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garantía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puede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limitarse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algunos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procedimientos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extendidos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particulares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caso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de una entrada posterior, la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cuenta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debita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o se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vuelve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acreditar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Tras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cancelación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admisión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temporal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mediante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una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reexportación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definitiva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, la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cuenta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empresa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vuelve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acreditar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cuenta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está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bloqueada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las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garantías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bancarias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han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expirado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772401" y="1524001"/>
            <a:ext cx="1066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fr-CH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ight Triangle 7"/>
          <p:cNvSpPr/>
          <p:nvPr/>
        </p:nvSpPr>
        <p:spPr>
          <a:xfrm flipV="1">
            <a:off x="1524000" y="-1430"/>
            <a:ext cx="9135554" cy="115015"/>
          </a:xfrm>
          <a:prstGeom prst="rtTriangle">
            <a:avLst/>
          </a:prstGeom>
          <a:solidFill>
            <a:srgbClr val="6795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Triangle 41"/>
          <p:cNvSpPr/>
          <p:nvPr/>
        </p:nvSpPr>
        <p:spPr>
          <a:xfrm rot="10800000" flipV="1">
            <a:off x="1532446" y="6742986"/>
            <a:ext cx="9135554" cy="115015"/>
          </a:xfrm>
          <a:prstGeom prst="rtTriangle">
            <a:avLst/>
          </a:prstGeom>
          <a:solidFill>
            <a:srgbClr val="6795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4052413" y="12919"/>
            <a:ext cx="38916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>
                <a:solidFill>
                  <a:srgbClr val="6795FD"/>
                </a:solidFill>
              </a:rPr>
              <a:t>Buscador</a:t>
            </a:r>
            <a:r>
              <a:rPr lang="en-US" sz="1600" b="1" dirty="0">
                <a:solidFill>
                  <a:srgbClr val="6795FD"/>
                </a:solidFill>
              </a:rPr>
              <a:t> de DUA’s </a:t>
            </a:r>
          </a:p>
          <a:p>
            <a:pPr algn="ctr"/>
            <a:r>
              <a:rPr lang="en-US" sz="1600" b="1" dirty="0">
                <a:solidFill>
                  <a:srgbClr val="6795FD"/>
                </a:solidFill>
              </a:rPr>
              <a:t>con </a:t>
            </a:r>
            <a:r>
              <a:rPr lang="en-US" sz="1600" b="1" dirty="0" err="1">
                <a:solidFill>
                  <a:srgbClr val="6795FD"/>
                </a:solidFill>
              </a:rPr>
              <a:t>varios</a:t>
            </a:r>
            <a:r>
              <a:rPr lang="en-US" sz="1600" b="1" dirty="0">
                <a:solidFill>
                  <a:srgbClr val="6795FD"/>
                </a:solidFill>
              </a:rPr>
              <a:t> </a:t>
            </a:r>
            <a:r>
              <a:rPr lang="en-US" sz="1600" b="1" dirty="0" err="1">
                <a:solidFill>
                  <a:srgbClr val="6795FD"/>
                </a:solidFill>
              </a:rPr>
              <a:t>criterios</a:t>
            </a:r>
            <a:endParaRPr lang="en-US" sz="1600" b="1" dirty="0">
              <a:solidFill>
                <a:srgbClr val="6795FD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495800" y="721899"/>
            <a:ext cx="298800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Documento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electrónico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permite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buscar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declaraciones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través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de un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amplio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espectro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datos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SAD,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incluidos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los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campos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elementos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usuario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puede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personalizar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búsqueda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utilizando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parámetros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SAD (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período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oficina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procedimiento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operador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transporte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paquetes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mercancías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, valor e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impuestos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600" y="1893375"/>
            <a:ext cx="1980000" cy="12655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>
              <a:rot lat="0" lon="0" rev="150000"/>
            </a:camera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400" y="3303616"/>
            <a:ext cx="1980000" cy="127225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>
              <a:rot lat="0" lon="0" rev="150000"/>
            </a:camera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5" name="Rectangle 44"/>
          <p:cNvSpPr/>
          <p:nvPr/>
        </p:nvSpPr>
        <p:spPr>
          <a:xfrm>
            <a:off x="4223079" y="4710939"/>
            <a:ext cx="36006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err="1">
                <a:solidFill>
                  <a:srgbClr val="6795FD"/>
                </a:solidFill>
              </a:rPr>
              <a:t>Función</a:t>
            </a:r>
            <a:r>
              <a:rPr lang="en-US" sz="1400" b="1" dirty="0">
                <a:solidFill>
                  <a:srgbClr val="6795FD"/>
                </a:solidFill>
              </a:rPr>
              <a:t> de </a:t>
            </a:r>
            <a:r>
              <a:rPr lang="en-US" sz="1400" b="1" dirty="0" err="1">
                <a:solidFill>
                  <a:srgbClr val="6795FD"/>
                </a:solidFill>
              </a:rPr>
              <a:t>documentos</a:t>
            </a:r>
            <a:r>
              <a:rPr lang="en-US" sz="1400" b="1" dirty="0">
                <a:solidFill>
                  <a:srgbClr val="6795FD"/>
                </a:solidFill>
              </a:rPr>
              <a:t> </a:t>
            </a:r>
            <a:r>
              <a:rPr lang="en-US" sz="1400" b="1" dirty="0" err="1">
                <a:solidFill>
                  <a:srgbClr val="6795FD"/>
                </a:solidFill>
              </a:rPr>
              <a:t>adjuntos</a:t>
            </a:r>
            <a:r>
              <a:rPr lang="en-US" sz="1400" b="1" dirty="0">
                <a:solidFill>
                  <a:srgbClr val="6795FD"/>
                </a:solidFill>
              </a:rPr>
              <a:t> </a:t>
            </a:r>
            <a:r>
              <a:rPr lang="en-US" sz="1400" b="1" dirty="0" err="1">
                <a:solidFill>
                  <a:srgbClr val="6795FD"/>
                </a:solidFill>
              </a:rPr>
              <a:t>escaneados</a:t>
            </a:r>
            <a:r>
              <a:rPr lang="en-US" sz="1400" b="1" dirty="0">
                <a:solidFill>
                  <a:srgbClr val="6795FD"/>
                </a:solidFill>
              </a:rPr>
              <a:t> con  </a:t>
            </a:r>
            <a:r>
              <a:rPr lang="en-US" sz="1400" b="1" dirty="0" err="1">
                <a:solidFill>
                  <a:srgbClr val="6795FD"/>
                </a:solidFill>
              </a:rPr>
              <a:t>verificacion</a:t>
            </a:r>
            <a:endParaRPr lang="en-US" sz="1400" b="1" dirty="0">
              <a:solidFill>
                <a:srgbClr val="6795FD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495800" y="5246348"/>
            <a:ext cx="2988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Permite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envío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único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ciertos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documentos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escaneados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Facilita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reutilización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documento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escaneado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por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varios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SAD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Nueva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pestaña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declaración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donde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puede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capturar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referencia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de un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documento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previamente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subido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documento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puede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aplicarse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todo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el SAD o a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elementos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específicos</a:t>
            </a: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600" y="99966"/>
            <a:ext cx="2088000" cy="11504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>
              <a:rot lat="0" lon="0" rev="150000"/>
            </a:camera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800" y="1344624"/>
            <a:ext cx="2088000" cy="11066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>
              <a:rot lat="0" lon="0" rev="150000"/>
            </a:camera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7" name="Rectangle 46"/>
          <p:cNvSpPr/>
          <p:nvPr/>
        </p:nvSpPr>
        <p:spPr>
          <a:xfrm>
            <a:off x="7416203" y="2577585"/>
            <a:ext cx="39776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>
                <a:solidFill>
                  <a:srgbClr val="6795FD"/>
                </a:solidFill>
              </a:rPr>
              <a:t>Módulo</a:t>
            </a:r>
            <a:r>
              <a:rPr lang="en-US" sz="1600" b="1" dirty="0">
                <a:solidFill>
                  <a:srgbClr val="6795FD"/>
                </a:solidFill>
              </a:rPr>
              <a:t> de </a:t>
            </a:r>
            <a:r>
              <a:rPr lang="en-US" sz="1600" b="1" dirty="0" err="1">
                <a:solidFill>
                  <a:srgbClr val="6795FD"/>
                </a:solidFill>
              </a:rPr>
              <a:t>administración</a:t>
            </a:r>
            <a:r>
              <a:rPr lang="en-US" sz="1600" b="1" dirty="0">
                <a:solidFill>
                  <a:srgbClr val="6795FD"/>
                </a:solidFill>
              </a:rPr>
              <a:t> </a:t>
            </a:r>
            <a:r>
              <a:rPr lang="en-US" sz="1600" b="1" dirty="0" err="1">
                <a:solidFill>
                  <a:srgbClr val="6795FD"/>
                </a:solidFill>
              </a:rPr>
              <a:t>técnica</a:t>
            </a:r>
            <a:endParaRPr lang="en-US" sz="1600" b="1" dirty="0">
              <a:solidFill>
                <a:srgbClr val="6795FD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543800" y="2870934"/>
            <a:ext cx="3084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Este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módulo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está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dirigido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administradores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sistemas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para: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Supervisar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actividad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actual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formato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gráfico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Visualice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los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usuarios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actualmente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conectados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Actividad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de la base de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datos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por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módulo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075" y="3773410"/>
            <a:ext cx="2088000" cy="111759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>
              <a:rot lat="0" lon="0" rev="150000"/>
            </a:camera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9" name="Rectangle 48"/>
          <p:cNvSpPr/>
          <p:nvPr/>
        </p:nvSpPr>
        <p:spPr>
          <a:xfrm>
            <a:off x="7467599" y="5047586"/>
            <a:ext cx="42030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>
                <a:solidFill>
                  <a:srgbClr val="6795FD"/>
                </a:solidFill>
              </a:rPr>
              <a:t>Verificación</a:t>
            </a:r>
            <a:r>
              <a:rPr lang="en-US" sz="1600" b="1" dirty="0">
                <a:solidFill>
                  <a:srgbClr val="6795FD"/>
                </a:solidFill>
              </a:rPr>
              <a:t> </a:t>
            </a:r>
            <a:r>
              <a:rPr lang="en-US" sz="1600" b="1" dirty="0" err="1">
                <a:solidFill>
                  <a:srgbClr val="6795FD"/>
                </a:solidFill>
              </a:rPr>
              <a:t>propiedades</a:t>
            </a:r>
            <a:r>
              <a:rPr lang="en-US" sz="1600" b="1" dirty="0">
                <a:solidFill>
                  <a:srgbClr val="6795FD"/>
                </a:solidFill>
              </a:rPr>
              <a:t> del </a:t>
            </a:r>
            <a:r>
              <a:rPr lang="en-US" sz="1600" b="1" dirty="0" err="1">
                <a:solidFill>
                  <a:srgbClr val="6795FD"/>
                </a:solidFill>
              </a:rPr>
              <a:t>usuario</a:t>
            </a:r>
            <a:endParaRPr lang="en-US" sz="1600" b="1" dirty="0">
              <a:solidFill>
                <a:srgbClr val="6795FD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483800" y="5430144"/>
            <a:ext cx="318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contenido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cada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propiedad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ahora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compara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con las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tablas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referencia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agente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oficinas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aduanas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...). El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administrador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sistema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puede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configurar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Las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propiedades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aceptadas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los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perfiles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usuario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Las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propiedades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obligatorias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cada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unidad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negocio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1524000" y="5414076"/>
            <a:ext cx="2988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6795FD"/>
                </a:solidFill>
              </a:rPr>
              <a:t>Pago de </a:t>
            </a:r>
            <a:r>
              <a:rPr lang="en-US" sz="1600" b="1" dirty="0" err="1">
                <a:solidFill>
                  <a:srgbClr val="6795FD"/>
                </a:solidFill>
              </a:rPr>
              <a:t>Declaraciones</a:t>
            </a:r>
            <a:r>
              <a:rPr lang="en-US" sz="1600" b="1" dirty="0">
                <a:solidFill>
                  <a:srgbClr val="6795FD"/>
                </a:solidFill>
              </a:rPr>
              <a:t> </a:t>
            </a:r>
            <a:r>
              <a:rPr lang="en-US" sz="1600" b="1" dirty="0" err="1">
                <a:solidFill>
                  <a:srgbClr val="6795FD"/>
                </a:solidFill>
              </a:rPr>
              <a:t>en</a:t>
            </a:r>
            <a:r>
              <a:rPr lang="en-US" sz="1600" b="1" dirty="0">
                <a:solidFill>
                  <a:srgbClr val="6795FD"/>
                </a:solidFill>
              </a:rPr>
              <a:t> </a:t>
            </a:r>
            <a:r>
              <a:rPr lang="en-US" sz="1600" b="1" dirty="0" err="1">
                <a:solidFill>
                  <a:srgbClr val="6795FD"/>
                </a:solidFill>
              </a:rPr>
              <a:t>Diferentes</a:t>
            </a:r>
            <a:r>
              <a:rPr lang="en-US" sz="1600" b="1" dirty="0">
                <a:solidFill>
                  <a:srgbClr val="6795FD"/>
                </a:solidFill>
              </a:rPr>
              <a:t> </a:t>
            </a:r>
            <a:r>
              <a:rPr lang="en-US" sz="1600" b="1" dirty="0" err="1">
                <a:solidFill>
                  <a:srgbClr val="6795FD"/>
                </a:solidFill>
              </a:rPr>
              <a:t>Oficina</a:t>
            </a:r>
            <a:endParaRPr lang="en-US" sz="1600" b="1" dirty="0">
              <a:solidFill>
                <a:srgbClr val="6795FD"/>
              </a:solidFill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787516"/>
            <a:ext cx="2088000" cy="15064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>
              <a:rot lat="0" lon="0" rev="150000"/>
            </a:camera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3" name="TextBox 52"/>
          <p:cNvSpPr txBox="1"/>
          <p:nvPr/>
        </p:nvSpPr>
        <p:spPr>
          <a:xfrm>
            <a:off x="1532446" y="5986086"/>
            <a:ext cx="2988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Permite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que una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declaración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procese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oficina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pero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pague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una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oficina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diferente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agrega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un campo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adicional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a los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recibos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indicar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dónde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realiza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una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declaración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367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4512000" y="0"/>
            <a:ext cx="0" cy="6858000"/>
          </a:xfrm>
          <a:prstGeom prst="line">
            <a:avLst/>
          </a:prstGeom>
          <a:ln>
            <a:solidFill>
              <a:srgbClr val="B338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7500000" y="0"/>
            <a:ext cx="0" cy="6858000"/>
          </a:xfrm>
          <a:prstGeom prst="line">
            <a:avLst/>
          </a:prstGeom>
          <a:ln>
            <a:solidFill>
              <a:srgbClr val="B338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7620000" y="5867400"/>
            <a:ext cx="3048000" cy="1002270"/>
          </a:xfrm>
          <a:prstGeom prst="rect">
            <a:avLst/>
          </a:prstGeom>
          <a:solidFill>
            <a:srgbClr val="B338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ASYCUDA Programme - UNCTAD</a:t>
            </a:r>
          </a:p>
          <a:p>
            <a:pPr algn="ctr"/>
            <a:r>
              <a:rPr lang="fr-CH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Palais des Nations, 1211 Genève</a:t>
            </a:r>
          </a:p>
          <a:p>
            <a:pPr algn="ctr"/>
            <a:r>
              <a:rPr lang="fr-CH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www.sydonia.org</a:t>
            </a:r>
            <a:r>
              <a:rPr lang="fr-CH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000" dirty="0">
                <a:latin typeface="Arial" panose="020B0604020202020204" pitchFamily="34" charset="0"/>
                <a:cs typeface="Arial" panose="020B0604020202020204" pitchFamily="34" charset="0"/>
              </a:rPr>
              <a:t>/ e-mail: asycuda@unctad.org</a:t>
            </a:r>
          </a:p>
          <a:p>
            <a:pPr algn="ctr"/>
            <a:r>
              <a:rPr lang="fr-CH" sz="1000" dirty="0">
                <a:latin typeface="Arial" panose="020B0604020202020204" pitchFamily="34" charset="0"/>
                <a:cs typeface="Arial" panose="020B0604020202020204" pitchFamily="34" charset="0"/>
              </a:rPr>
              <a:t>T: +41 (0) 22 917 4465 / Fax: +41 (0) 22 917 0432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0002" y="1295401"/>
            <a:ext cx="3047999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034F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Acuerdo</a:t>
            </a:r>
            <a:r>
              <a:rPr lang="en-US" b="1" dirty="0">
                <a:solidFill>
                  <a:srgbClr val="034F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34F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sobre</a:t>
            </a:r>
            <a:r>
              <a:rPr lang="en-US" b="1" dirty="0">
                <a:solidFill>
                  <a:srgbClr val="034F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34F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Facilitación</a:t>
            </a:r>
            <a:r>
              <a:rPr lang="en-US" b="1" dirty="0">
                <a:solidFill>
                  <a:srgbClr val="034F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Comercio de la OMC</a:t>
            </a:r>
            <a:endParaRPr lang="en-US" sz="1200" b="1" dirty="0">
              <a:solidFill>
                <a:srgbClr val="034F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200" b="1" dirty="0">
              <a:solidFill>
                <a:srgbClr val="034F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200" b="1" dirty="0">
              <a:solidFill>
                <a:srgbClr val="034F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200" b="1" dirty="0">
              <a:solidFill>
                <a:srgbClr val="034F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200" b="1" dirty="0">
              <a:solidFill>
                <a:srgbClr val="034F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200" b="1" dirty="0">
              <a:solidFill>
                <a:srgbClr val="034F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200" b="1" dirty="0">
              <a:solidFill>
                <a:srgbClr val="034F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200" b="1" dirty="0">
              <a:solidFill>
                <a:srgbClr val="034F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200" b="1" dirty="0">
              <a:solidFill>
                <a:srgbClr val="034F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200" b="1" dirty="0">
              <a:solidFill>
                <a:srgbClr val="034F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200" b="1" dirty="0">
              <a:solidFill>
                <a:srgbClr val="034F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solidFill>
                <a:srgbClr val="034F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solidFill>
                <a:srgbClr val="034F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err="1">
                <a:solidFill>
                  <a:srgbClr val="034F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Implementación</a:t>
            </a:r>
            <a:r>
              <a:rPr lang="en-US" sz="2400" b="1" dirty="0">
                <a:solidFill>
                  <a:srgbClr val="034F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ASYCUDA</a:t>
            </a:r>
            <a:endParaRPr lang="en-US" sz="2800" b="1" i="1" dirty="0">
              <a:solidFill>
                <a:srgbClr val="B338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13617" y="14209"/>
            <a:ext cx="395838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300" b="1" dirty="0" err="1">
                <a:solidFill>
                  <a:srgbClr val="B33892"/>
                </a:solidFill>
              </a:rPr>
              <a:t>Arte</a:t>
            </a:r>
            <a:r>
              <a:rPr lang="en-US" sz="1300" b="1" dirty="0">
                <a:solidFill>
                  <a:srgbClr val="B33892"/>
                </a:solidFill>
              </a:rPr>
              <a:t>. 7.7, 7.8 y 7.9 - </a:t>
            </a:r>
            <a:r>
              <a:rPr lang="en-US" sz="1300" b="1" dirty="0" err="1">
                <a:solidFill>
                  <a:srgbClr val="B33892"/>
                </a:solidFill>
              </a:rPr>
              <a:t>Medidas</a:t>
            </a:r>
            <a:r>
              <a:rPr lang="en-US" sz="1300" b="1" dirty="0">
                <a:solidFill>
                  <a:srgbClr val="B33892"/>
                </a:solidFill>
              </a:rPr>
              <a:t> de </a:t>
            </a:r>
            <a:r>
              <a:rPr lang="en-US" sz="1300" b="1" dirty="0" err="1">
                <a:solidFill>
                  <a:srgbClr val="B33892"/>
                </a:solidFill>
              </a:rPr>
              <a:t>facilitación</a:t>
            </a:r>
            <a:r>
              <a:rPr lang="en-US" sz="1300" b="1" dirty="0">
                <a:solidFill>
                  <a:srgbClr val="B33892"/>
                </a:solidFill>
              </a:rPr>
              <a:t> del </a:t>
            </a:r>
            <a:r>
              <a:rPr lang="en-US" sz="1300" b="1" dirty="0" err="1">
                <a:solidFill>
                  <a:srgbClr val="B33892"/>
                </a:solidFill>
              </a:rPr>
              <a:t>comercio</a:t>
            </a:r>
            <a:r>
              <a:rPr lang="en-US" sz="1300" b="1" dirty="0">
                <a:solidFill>
                  <a:srgbClr val="B33892"/>
                </a:solidFill>
              </a:rPr>
              <a:t> para </a:t>
            </a:r>
            <a:r>
              <a:rPr lang="en-US" sz="1300" b="1" dirty="0" err="1">
                <a:solidFill>
                  <a:srgbClr val="B33892"/>
                </a:solidFill>
              </a:rPr>
              <a:t>operadores</a:t>
            </a:r>
            <a:r>
              <a:rPr lang="en-US" sz="1300" b="1" dirty="0">
                <a:solidFill>
                  <a:srgbClr val="B33892"/>
                </a:solidFill>
              </a:rPr>
              <a:t> </a:t>
            </a:r>
            <a:r>
              <a:rPr lang="en-US" sz="1300" b="1" dirty="0" err="1">
                <a:solidFill>
                  <a:srgbClr val="B33892"/>
                </a:solidFill>
              </a:rPr>
              <a:t>económicos</a:t>
            </a:r>
            <a:r>
              <a:rPr lang="en-US" sz="1300" b="1" dirty="0">
                <a:solidFill>
                  <a:srgbClr val="B33892"/>
                </a:solidFill>
              </a:rPr>
              <a:t> </a:t>
            </a:r>
            <a:r>
              <a:rPr lang="en-US" sz="1300" b="1" dirty="0" err="1">
                <a:solidFill>
                  <a:srgbClr val="B33892"/>
                </a:solidFill>
              </a:rPr>
              <a:t>autorizados</a:t>
            </a:r>
            <a:r>
              <a:rPr lang="en-US" sz="1300" b="1" dirty="0">
                <a:solidFill>
                  <a:srgbClr val="B33892"/>
                </a:solidFill>
              </a:rPr>
              <a:t> (OEA), </a:t>
            </a:r>
            <a:r>
              <a:rPr lang="en-US" sz="1300" b="1" dirty="0" err="1">
                <a:solidFill>
                  <a:srgbClr val="B33892"/>
                </a:solidFill>
              </a:rPr>
              <a:t>envíos</a:t>
            </a:r>
            <a:r>
              <a:rPr lang="en-US" sz="1300" b="1" dirty="0">
                <a:solidFill>
                  <a:srgbClr val="B33892"/>
                </a:solidFill>
              </a:rPr>
              <a:t> </a:t>
            </a:r>
            <a:r>
              <a:rPr lang="en-US" sz="1300" b="1" dirty="0" err="1">
                <a:solidFill>
                  <a:srgbClr val="B33892"/>
                </a:solidFill>
              </a:rPr>
              <a:t>urgentes</a:t>
            </a:r>
            <a:r>
              <a:rPr lang="en-US" sz="1300" b="1" dirty="0">
                <a:solidFill>
                  <a:srgbClr val="B33892"/>
                </a:solidFill>
              </a:rPr>
              <a:t> y </a:t>
            </a:r>
            <a:r>
              <a:rPr lang="en-US" sz="1300" b="1" dirty="0" err="1">
                <a:solidFill>
                  <a:srgbClr val="B33892"/>
                </a:solidFill>
              </a:rPr>
              <a:t>mercancías</a:t>
            </a:r>
            <a:r>
              <a:rPr lang="en-US" sz="1300" b="1" dirty="0">
                <a:solidFill>
                  <a:srgbClr val="B33892"/>
                </a:solidFill>
              </a:rPr>
              <a:t> </a:t>
            </a:r>
            <a:r>
              <a:rPr lang="en-US" sz="1300" b="1" dirty="0" err="1">
                <a:solidFill>
                  <a:srgbClr val="B33892"/>
                </a:solidFill>
              </a:rPr>
              <a:t>perecederas</a:t>
            </a:r>
            <a:endParaRPr lang="en-US" sz="1300" b="1" dirty="0">
              <a:solidFill>
                <a:srgbClr val="B33892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523999" y="2438401"/>
            <a:ext cx="29880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err="1">
                <a:solidFill>
                  <a:srgbClr val="B33892"/>
                </a:solidFill>
              </a:rPr>
              <a:t>Arte</a:t>
            </a:r>
            <a:r>
              <a:rPr lang="en-US" sz="1400" b="1" dirty="0">
                <a:solidFill>
                  <a:srgbClr val="B33892"/>
                </a:solidFill>
              </a:rPr>
              <a:t>. 8 - </a:t>
            </a:r>
            <a:r>
              <a:rPr lang="en-US" sz="1400" b="1" dirty="0" err="1">
                <a:solidFill>
                  <a:srgbClr val="B33892"/>
                </a:solidFill>
              </a:rPr>
              <a:t>Cooperación</a:t>
            </a:r>
            <a:r>
              <a:rPr lang="en-US" sz="1400" b="1" dirty="0">
                <a:solidFill>
                  <a:srgbClr val="B33892"/>
                </a:solidFill>
              </a:rPr>
              <a:t>  </a:t>
            </a:r>
            <a:r>
              <a:rPr lang="en-US" sz="1400" b="1" dirty="0" err="1">
                <a:solidFill>
                  <a:srgbClr val="B33892"/>
                </a:solidFill>
              </a:rPr>
              <a:t>fronteriza</a:t>
            </a:r>
            <a:endParaRPr lang="en-US" sz="1400" b="1" dirty="0">
              <a:solidFill>
                <a:srgbClr val="B33892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524000" y="2743201"/>
            <a:ext cx="297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ASYCUDAWorld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permite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Intercambio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datos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otros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sistemas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información</a:t>
            </a: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Envío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mensajes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(SMS,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correos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electrónicos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) a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operadores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otras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agencias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aduanas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890340" y="3820180"/>
            <a:ext cx="36530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="1" dirty="0" err="1">
                <a:solidFill>
                  <a:srgbClr val="B33892"/>
                </a:solidFill>
              </a:rPr>
              <a:t>Arte</a:t>
            </a:r>
            <a:r>
              <a:rPr lang="en-US" sz="1400" b="1" dirty="0">
                <a:solidFill>
                  <a:srgbClr val="B33892"/>
                </a:solidFill>
              </a:rPr>
              <a:t>. 10 - </a:t>
            </a:r>
            <a:r>
              <a:rPr lang="en-US" sz="1400" b="1" dirty="0" err="1">
                <a:solidFill>
                  <a:srgbClr val="B33892"/>
                </a:solidFill>
              </a:rPr>
              <a:t>Trámites</a:t>
            </a:r>
            <a:r>
              <a:rPr lang="en-US" sz="1400" b="1" dirty="0">
                <a:solidFill>
                  <a:srgbClr val="B33892"/>
                </a:solidFill>
              </a:rPr>
              <a:t> </a:t>
            </a:r>
            <a:r>
              <a:rPr lang="en-US" sz="1400" b="1" dirty="0" err="1">
                <a:solidFill>
                  <a:srgbClr val="B33892"/>
                </a:solidFill>
              </a:rPr>
              <a:t>relacionados</a:t>
            </a:r>
            <a:r>
              <a:rPr lang="en-US" sz="1400" b="1" dirty="0">
                <a:solidFill>
                  <a:srgbClr val="B33892"/>
                </a:solidFill>
              </a:rPr>
              <a:t> con la </a:t>
            </a:r>
            <a:r>
              <a:rPr lang="en-US" sz="1400" b="1" dirty="0" err="1">
                <a:solidFill>
                  <a:srgbClr val="B33892"/>
                </a:solidFill>
              </a:rPr>
              <a:t>importación</a:t>
            </a:r>
            <a:r>
              <a:rPr lang="en-US" sz="1400" b="1" dirty="0">
                <a:solidFill>
                  <a:srgbClr val="B33892"/>
                </a:solidFill>
              </a:rPr>
              <a:t>, </a:t>
            </a:r>
            <a:r>
              <a:rPr lang="en-US" sz="1400" b="1" dirty="0" err="1">
                <a:solidFill>
                  <a:srgbClr val="B33892"/>
                </a:solidFill>
              </a:rPr>
              <a:t>exportación</a:t>
            </a:r>
            <a:r>
              <a:rPr lang="en-US" sz="1400" b="1" dirty="0">
                <a:solidFill>
                  <a:srgbClr val="B33892"/>
                </a:solidFill>
              </a:rPr>
              <a:t> y </a:t>
            </a:r>
            <a:r>
              <a:rPr lang="en-US" sz="1400" b="1" dirty="0" err="1">
                <a:solidFill>
                  <a:srgbClr val="B33892"/>
                </a:solidFill>
              </a:rPr>
              <a:t>tránsito</a:t>
            </a:r>
            <a:endParaRPr lang="en-US" sz="1400" b="1" dirty="0">
              <a:solidFill>
                <a:srgbClr val="B33892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524001" y="4313872"/>
            <a:ext cx="29717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Transmisión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electrónica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 de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documentos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por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parte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de los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operadores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Posible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adjunto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documentos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escaneados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Reutilización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datos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archivos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XML)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Aplicación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estándares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internacionales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Firma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electrónica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códigos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barras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Gestión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de derechos de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usuario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Mantenimiento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registros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historico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documentos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Seguimiento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572000" y="4871244"/>
            <a:ext cx="3048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B33892"/>
                </a:solidFill>
              </a:rPr>
              <a:t>Art. 12 - </a:t>
            </a:r>
            <a:r>
              <a:rPr lang="en-US" sz="1400" b="1" dirty="0" err="1">
                <a:solidFill>
                  <a:srgbClr val="B33892"/>
                </a:solidFill>
              </a:rPr>
              <a:t>Cooperación</a:t>
            </a:r>
            <a:r>
              <a:rPr lang="en-US" sz="1400" b="1" dirty="0">
                <a:solidFill>
                  <a:srgbClr val="B33892"/>
                </a:solidFill>
              </a:rPr>
              <a:t> </a:t>
            </a:r>
            <a:r>
              <a:rPr lang="en-US" sz="1400" b="1" dirty="0" err="1">
                <a:solidFill>
                  <a:srgbClr val="B33892"/>
                </a:solidFill>
              </a:rPr>
              <a:t>aduanera</a:t>
            </a:r>
            <a:endParaRPr lang="en-US" sz="1400" b="1" dirty="0">
              <a:solidFill>
                <a:srgbClr val="B33892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495800" y="5133816"/>
            <a:ext cx="300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ASYCUDAWorld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permite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intercambio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datos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entre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sistemas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información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aduanera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y con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Ventanillas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Únicas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implementadas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otros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países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495800" y="83403"/>
            <a:ext cx="3048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B33892"/>
                </a:solidFill>
              </a:rPr>
              <a:t>Art. 10.4 - </a:t>
            </a:r>
            <a:r>
              <a:rPr lang="en-US" sz="1400" b="1" dirty="0" err="1">
                <a:solidFill>
                  <a:srgbClr val="B33892"/>
                </a:solidFill>
              </a:rPr>
              <a:t>Ventanilla</a:t>
            </a:r>
            <a:r>
              <a:rPr lang="en-US" sz="1400" b="1" dirty="0">
                <a:solidFill>
                  <a:srgbClr val="B33892"/>
                </a:solidFill>
              </a:rPr>
              <a:t> </a:t>
            </a:r>
            <a:r>
              <a:rPr lang="en-US" sz="1400" b="1" dirty="0" err="1">
                <a:solidFill>
                  <a:srgbClr val="B33892"/>
                </a:solidFill>
              </a:rPr>
              <a:t>única</a:t>
            </a:r>
            <a:r>
              <a:rPr lang="en-US" sz="1400" b="1" dirty="0">
                <a:solidFill>
                  <a:srgbClr val="B33892"/>
                </a:solidFill>
              </a:rPr>
              <a:t> de </a:t>
            </a:r>
            <a:r>
              <a:rPr lang="en-US" sz="1400" b="1" dirty="0" err="1">
                <a:solidFill>
                  <a:srgbClr val="B33892"/>
                </a:solidFill>
              </a:rPr>
              <a:t>ASYCUDAWorld</a:t>
            </a:r>
            <a:endParaRPr lang="en-US" sz="1400" b="1" dirty="0">
              <a:solidFill>
                <a:srgbClr val="B33892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495800" y="533401"/>
            <a:ext cx="30480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Implementado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varios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países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050012"/>
            <a:ext cx="1368000" cy="7186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>
              <a:rot lat="0" lon="0" rev="150000"/>
            </a:camera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4" name="Rectangle 23"/>
          <p:cNvSpPr/>
          <p:nvPr/>
        </p:nvSpPr>
        <p:spPr>
          <a:xfrm>
            <a:off x="4591052" y="1868448"/>
            <a:ext cx="3048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B33892"/>
                </a:solidFill>
              </a:rPr>
              <a:t>Art. 11 - Libertad de </a:t>
            </a:r>
            <a:r>
              <a:rPr lang="en-US" sz="1400" b="1" dirty="0" err="1">
                <a:solidFill>
                  <a:srgbClr val="B33892"/>
                </a:solidFill>
              </a:rPr>
              <a:t>tránsito</a:t>
            </a:r>
            <a:endParaRPr lang="en-US" sz="1400" b="1" dirty="0">
              <a:solidFill>
                <a:srgbClr val="B33892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495801" y="2115522"/>
            <a:ext cx="304800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ASYCUDAWorld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permite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gestión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tránsito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Nacional, Regional e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Internacional</a:t>
            </a: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Todos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los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modos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transporte</a:t>
            </a: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Generación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documento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tránsito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T1 a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partir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declaración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tránsito</a:t>
            </a: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Gestión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automática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garantía</a:t>
            </a: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Integración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documentos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adjuntos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escaneados</a:t>
            </a: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Control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ruta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seguimiento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retrasos</a:t>
            </a: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Gestión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incidencias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roturas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de cargas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996932"/>
            <a:ext cx="1219200" cy="7700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>
              <a:rot lat="0" lon="0" rev="150000"/>
            </a:camera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933014"/>
            <a:ext cx="1219200" cy="8650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>
              <a:rot lat="0" lon="0" rev="150000"/>
            </a:camera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209801"/>
            <a:ext cx="2736000" cy="19139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36700" y="866616"/>
            <a:ext cx="297529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ASYCUDAWorld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permite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implementación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procedimientos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facilitados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algunas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circunstancias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requisitos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identificados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por las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autoridades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aduaneras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competentes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implementación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de un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mecanismo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selectividad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adaptado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para una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liberación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más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rápida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mercancías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y para la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priorización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automática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inspecciones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495801" y="568342"/>
            <a:ext cx="152399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Ejemplo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desmaterialización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certificado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fitosanitario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para la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exportación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flores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512000" y="5868000"/>
            <a:ext cx="3108000" cy="1000800"/>
          </a:xfrm>
          <a:prstGeom prst="rect">
            <a:avLst/>
          </a:prstGeom>
          <a:solidFill>
            <a:srgbClr val="B338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842451"/>
              </a:buClr>
              <a:buSzPct val="115000"/>
            </a:pPr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n-U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</a:t>
            </a:r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ASYCUDA </a:t>
            </a:r>
            <a:r>
              <a:rPr lang="en-U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ayuda</a:t>
            </a:r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los </a:t>
            </a:r>
            <a:r>
              <a:rPr lang="en-U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países</a:t>
            </a:r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a:</a:t>
            </a:r>
          </a:p>
          <a:p>
            <a:pPr marL="171450" indent="-171450">
              <a:buClr>
                <a:srgbClr val="842451"/>
              </a:buClr>
              <a:buSzPct val="115000"/>
              <a:buFont typeface="Arial" panose="020B0604020202020204" pitchFamily="34" charset="0"/>
              <a:buChar char="•"/>
            </a:pPr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n-U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implementación</a:t>
            </a:r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TFA</a:t>
            </a:r>
          </a:p>
          <a:p>
            <a:pPr marL="171450" indent="-171450">
              <a:buClr>
                <a:srgbClr val="842451"/>
              </a:buClr>
              <a:buSzPct val="115000"/>
              <a:buFont typeface="Arial" panose="020B0604020202020204" pitchFamily="34" charset="0"/>
              <a:buChar char="•"/>
            </a:pPr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n-U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intercambio</a:t>
            </a:r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información</a:t>
            </a:r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otros</a:t>
            </a:r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sistemas</a:t>
            </a:r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Ventanillas</a:t>
            </a:r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Únicas</a:t>
            </a:r>
            <a:endParaRPr lang="en-US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842451"/>
              </a:buClr>
              <a:buSzPct val="115000"/>
              <a:buFont typeface="Arial" panose="020B0604020202020204" pitchFamily="34" charset="0"/>
              <a:buChar char="•"/>
            </a:pPr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n-U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</a:t>
            </a:r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nuevas</a:t>
            </a:r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funciones</a:t>
            </a:r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nuevos</a:t>
            </a:r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documentos</a:t>
            </a:r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electrónicos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749" y="5769176"/>
            <a:ext cx="1512000" cy="8373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>
              <a:rot lat="0" lon="0" rev="150000"/>
            </a:camera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996441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mplate2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9682" y="-8945"/>
            <a:ext cx="9144000" cy="6777879"/>
          </a:xfrm>
          <a:prstGeom prst="rect">
            <a:avLst/>
          </a:prstGeom>
        </p:spPr>
      </p:pic>
      <p:pic>
        <p:nvPicPr>
          <p:cNvPr id="14" name="I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501" y="1574271"/>
            <a:ext cx="5179905" cy="3222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590" y="1557338"/>
            <a:ext cx="3492500" cy="3239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10" descr="::::Desktop:Screen Shot 2014-03-25 at 2.59.42 PM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680" y="4921251"/>
            <a:ext cx="2277279" cy="1635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2" descr="::::Public:VirtualBox:W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883" y="4796369"/>
            <a:ext cx="2527026" cy="1682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74519" y="112420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ASYCUDA/ASYHUB DASH BOARD MOU-OMA-OMI MEDICION Y GESTION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B98D9FB0-2FB7-D247-9790-98A4E8EC56E8}"/>
              </a:ext>
            </a:extLst>
          </p:cNvPr>
          <p:cNvSpPr/>
          <p:nvPr/>
        </p:nvSpPr>
        <p:spPr>
          <a:xfrm>
            <a:off x="2077049" y="245664"/>
            <a:ext cx="7776681" cy="7396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ASY</a:t>
            </a:r>
            <a:r>
              <a:rPr lang="en-US" sz="3200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PM Performance Management (OMA)</a:t>
            </a:r>
            <a:endParaRPr lang="en-US" sz="3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241120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>
            <a:extLst>
              <a:ext uri="{FF2B5EF4-FFF2-40B4-BE49-F238E27FC236}">
                <a16:creationId xmlns:a16="http://schemas.microsoft.com/office/drawing/2014/main" id="{F48BFB3D-9F55-3341-ACD8-1E7B8DC5B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30" y="748145"/>
            <a:ext cx="9144000" cy="5818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phic 11">
            <a:extLst>
              <a:ext uri="{FF2B5EF4-FFF2-40B4-BE49-F238E27FC236}">
                <a16:creationId xmlns:a16="http://schemas.microsoft.com/office/drawing/2014/main" id="{880AE668-C4EF-7A48-871E-A71C71E514C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11732" y="71251"/>
            <a:ext cx="3209773" cy="558141"/>
          </a:xfrm>
          <a:prstGeom prst="rect">
            <a:avLst/>
          </a:prstGeom>
          <a:ln>
            <a:noFill/>
          </a:ln>
        </p:spPr>
      </p:pic>
      <p:pic>
        <p:nvPicPr>
          <p:cNvPr id="4098" name="Picture 2" descr="SISTEMA ADUANERO VENEZOLANO">
            <a:extLst>
              <a:ext uri="{FF2B5EF4-FFF2-40B4-BE49-F238E27FC236}">
                <a16:creationId xmlns:a16="http://schemas.microsoft.com/office/drawing/2014/main" id="{D1D4AC8B-7871-9739-F8BE-2872D23C0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356" y="4367463"/>
            <a:ext cx="2657643" cy="199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0C520D56-A441-532B-7E3D-91D550A8EA43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3947863" y="-22568"/>
            <a:ext cx="2428560" cy="6519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6111516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>
            <a:extLst>
              <a:ext uri="{FF2B5EF4-FFF2-40B4-BE49-F238E27FC236}">
                <a16:creationId xmlns:a16="http://schemas.microsoft.com/office/drawing/2014/main" id="{6626D26C-0253-2342-84E6-6ADE165AD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28" y="736270"/>
            <a:ext cx="9144000" cy="5783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phic 11">
            <a:extLst>
              <a:ext uri="{FF2B5EF4-FFF2-40B4-BE49-F238E27FC236}">
                <a16:creationId xmlns:a16="http://schemas.microsoft.com/office/drawing/2014/main" id="{1140A701-1CB9-BC4E-893E-0778796FEA10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11732" y="71251"/>
            <a:ext cx="3209773" cy="558141"/>
          </a:xfrm>
          <a:prstGeom prst="rect">
            <a:avLst/>
          </a:prstGeom>
          <a:ln>
            <a:noFill/>
          </a:ln>
        </p:spPr>
      </p:pic>
      <p:pic>
        <p:nvPicPr>
          <p:cNvPr id="6" name="Picture 2" descr="SISTEMA ADUANERO VENEZOLANO">
            <a:extLst>
              <a:ext uri="{FF2B5EF4-FFF2-40B4-BE49-F238E27FC236}">
                <a16:creationId xmlns:a16="http://schemas.microsoft.com/office/drawing/2014/main" id="{047A00EC-8571-4B21-EABF-772AB65C4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356" y="4367463"/>
            <a:ext cx="2657643" cy="199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B215B0E6-7C43-C308-BF29-E266E95F2826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3947863" y="-22568"/>
            <a:ext cx="2428560" cy="6519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1027665"/>
      </p:ext>
    </p:extLst>
  </p:cSld>
  <p:clrMapOvr>
    <a:masterClrMapping/>
  </p:clrMapOvr>
  <p:transition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>
            <a:extLst>
              <a:ext uri="{FF2B5EF4-FFF2-40B4-BE49-F238E27FC236}">
                <a16:creationId xmlns:a16="http://schemas.microsoft.com/office/drawing/2014/main" id="{DC09CB0D-2D41-5747-BF6F-2D82523EC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54" y="724394"/>
            <a:ext cx="9144000" cy="5818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phic 11">
            <a:extLst>
              <a:ext uri="{FF2B5EF4-FFF2-40B4-BE49-F238E27FC236}">
                <a16:creationId xmlns:a16="http://schemas.microsoft.com/office/drawing/2014/main" id="{78FBF804-E21E-87F0-A71E-1CEEB6AC381A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11732" y="71251"/>
            <a:ext cx="3209773" cy="558141"/>
          </a:xfrm>
          <a:prstGeom prst="rect">
            <a:avLst/>
          </a:prstGeom>
          <a:ln>
            <a:noFill/>
          </a:ln>
        </p:spPr>
      </p:pic>
      <p:pic>
        <p:nvPicPr>
          <p:cNvPr id="7" name="Picture 2" descr="SISTEMA ADUANERO VENEZOLANO">
            <a:extLst>
              <a:ext uri="{FF2B5EF4-FFF2-40B4-BE49-F238E27FC236}">
                <a16:creationId xmlns:a16="http://schemas.microsoft.com/office/drawing/2014/main" id="{92EBB768-8F66-266B-DD43-D67516661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356" y="4367463"/>
            <a:ext cx="2657643" cy="199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AC619CBF-9AA2-E63D-A5A6-C780BAA74AE5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3947863" y="-5150"/>
            <a:ext cx="2428560" cy="6519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767747"/>
      </p:ext>
    </p:extLst>
  </p:cSld>
  <p:clrMapOvr>
    <a:masterClrMapping/>
  </p:clrMapOvr>
  <p:transition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>
            <a:extLst>
              <a:ext uri="{FF2B5EF4-FFF2-40B4-BE49-F238E27FC236}">
                <a16:creationId xmlns:a16="http://schemas.microsoft.com/office/drawing/2014/main" id="{253593A0-BA35-FE4A-AF01-2F4371E20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2" y="748145"/>
            <a:ext cx="9144000" cy="578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phic 11">
            <a:extLst>
              <a:ext uri="{FF2B5EF4-FFF2-40B4-BE49-F238E27FC236}">
                <a16:creationId xmlns:a16="http://schemas.microsoft.com/office/drawing/2014/main" id="{D54248FA-E857-8448-BC48-4964E718605D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11732" y="71251"/>
            <a:ext cx="3209773" cy="558141"/>
          </a:xfrm>
          <a:prstGeom prst="rect">
            <a:avLst/>
          </a:prstGeom>
          <a:ln>
            <a:noFill/>
          </a:ln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15AD930D-BC23-75E0-C0DA-7526D0CCFC6B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3947863" y="-5150"/>
            <a:ext cx="2428560" cy="6519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6814469"/>
      </p:ext>
    </p:extLst>
  </p:cSld>
  <p:clrMapOvr>
    <a:masterClrMapping/>
  </p:clrMapOvr>
  <p:transition>
    <p:wipe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>
            <a:extLst>
              <a:ext uri="{FF2B5EF4-FFF2-40B4-BE49-F238E27FC236}">
                <a16:creationId xmlns:a16="http://schemas.microsoft.com/office/drawing/2014/main" id="{3E03A13F-845C-EC43-8723-B8F3D00DA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61" y="748144"/>
            <a:ext cx="9144000" cy="573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phic 11">
            <a:extLst>
              <a:ext uri="{FF2B5EF4-FFF2-40B4-BE49-F238E27FC236}">
                <a16:creationId xmlns:a16="http://schemas.microsoft.com/office/drawing/2014/main" id="{88EF5D4D-FA36-F639-7351-C6942003CD86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11732" y="71251"/>
            <a:ext cx="3209773" cy="558141"/>
          </a:xfrm>
          <a:prstGeom prst="rect">
            <a:avLst/>
          </a:prstGeom>
          <a:ln>
            <a:noFill/>
          </a:ln>
        </p:spPr>
      </p:pic>
      <p:pic>
        <p:nvPicPr>
          <p:cNvPr id="9" name="Picture 2" descr="SISTEMA ADUANERO VENEZOLANO">
            <a:extLst>
              <a:ext uri="{FF2B5EF4-FFF2-40B4-BE49-F238E27FC236}">
                <a16:creationId xmlns:a16="http://schemas.microsoft.com/office/drawing/2014/main" id="{890A94C7-521D-F57E-547B-E3378500B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356" y="4367463"/>
            <a:ext cx="2657643" cy="199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D3589CB4-7BEB-2F5C-A558-0941627AFD1F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3947863" y="-22568"/>
            <a:ext cx="2428560" cy="6519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9282011"/>
      </p:ext>
    </p:extLst>
  </p:cSld>
  <p:clrMapOvr>
    <a:masterClrMapping/>
  </p:clrMapOvr>
  <p:transition>
    <p:wipe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posición de imagen 7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415" y="5667114"/>
            <a:ext cx="11950248" cy="935451"/>
          </a:xfrm>
        </p:spPr>
        <p:txBody>
          <a:bodyPr>
            <a:noAutofit/>
          </a:bodyPr>
          <a:lstStyle/>
          <a:p>
            <a:pPr algn="r"/>
            <a:r>
              <a:rPr lang="en-US" sz="7200" b="1" spc="150" dirty="0"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BLOCKCHAIN</a:t>
            </a:r>
            <a:br>
              <a:rPr lang="en-US" sz="7200" b="1" spc="150" dirty="0"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</a:br>
            <a:r>
              <a:rPr lang="en-US" sz="7200" b="1" spc="150" dirty="0"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IA </a:t>
            </a:r>
            <a:br>
              <a:rPr lang="en-US" sz="7200" b="1" spc="150" dirty="0"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</a:br>
            <a:r>
              <a:rPr lang="en-US" sz="7200" b="1" spc="150" dirty="0"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Redes </a:t>
            </a:r>
            <a:r>
              <a:rPr lang="en-US" sz="7200" b="1" spc="150" dirty="0" err="1"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Neuronales</a:t>
            </a:r>
            <a:br>
              <a:rPr lang="en-US" sz="7200" b="1" spc="150" dirty="0"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</a:br>
            <a:r>
              <a:rPr lang="en-US" sz="7200" b="1" spc="150" dirty="0"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DIGITALIZACION y </a:t>
            </a:r>
            <a:r>
              <a:rPr lang="en-US" sz="7200" b="1" spc="150" dirty="0" err="1"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más</a:t>
            </a:r>
            <a:r>
              <a:rPr lang="en-US" sz="7200" b="1" spc="150" dirty="0"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...!</a:t>
            </a:r>
            <a:endParaRPr lang="en-AU" sz="7200" b="1" spc="150" dirty="0">
              <a:solidFill>
                <a:schemeClr val="bg1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796" y="3672659"/>
            <a:ext cx="4349932" cy="533575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EN EL COMERCIO INTERNACIONAL.</a:t>
            </a:r>
            <a:endParaRPr lang="en-AU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87297" y="491024"/>
            <a:ext cx="5303116" cy="415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900" dirty="0"/>
          </a:p>
        </p:txBody>
      </p:sp>
      <p:sp>
        <p:nvSpPr>
          <p:cNvPr id="5" name="Rectangle 4"/>
          <p:cNvSpPr/>
          <p:nvPr/>
        </p:nvSpPr>
        <p:spPr>
          <a:xfrm>
            <a:off x="1588" y="4211782"/>
            <a:ext cx="5303116" cy="415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9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02415" y="558867"/>
            <a:ext cx="11650200" cy="1452149"/>
          </a:xfrm>
          <a:prstGeom prst="rect">
            <a:avLst/>
          </a:prstGeom>
        </p:spPr>
        <p:txBody>
          <a:bodyPr vert="horz" lIns="45720" tIns="22860" rIns="45720" bIns="22860" rtlCol="0" anchor="b">
            <a:normAutofit/>
          </a:bodyPr>
          <a:lstStyle>
            <a:lvl1pPr algn="ctr" defTabSz="18283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9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8650" b="1" spc="150" dirty="0"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ADUANA DIGITAL</a:t>
            </a:r>
            <a:endParaRPr lang="en-AU" sz="8650" spc="15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6887297" y="63840"/>
            <a:ext cx="4349932" cy="373117"/>
          </a:xfrm>
          <a:prstGeom prst="rect">
            <a:avLst/>
          </a:prstGeom>
        </p:spPr>
        <p:txBody>
          <a:bodyPr vert="horz" lIns="45720" tIns="22860" rIns="45720" bIns="22860" rtlCol="0">
            <a:normAutofit fontScale="92500"/>
          </a:bodyPr>
          <a:lstStyle>
            <a:lvl1pPr marL="0" indent="0" algn="ctr" defTabSz="1828343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4799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171" indent="0" algn="ctr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343" indent="0" algn="ctr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514" indent="0" algn="ctr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1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686" indent="0" algn="ctr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1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0857" indent="0" algn="ctr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1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028" indent="0" algn="ctr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1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200" indent="0" algn="ctr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1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371" indent="0" algn="ctr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1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>
                <a:solidFill>
                  <a:schemeClr val="bg1"/>
                </a:solidFill>
              </a:rPr>
              <a:t>CONCEPTOS Y APLICABILIDAD</a:t>
            </a:r>
            <a:endParaRPr lang="en-A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58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0" grpId="0"/>
      <p:bldP spid="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986A87-77E0-474B-93FC-5C4FCF477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343" y="4763399"/>
            <a:ext cx="11241322" cy="1560320"/>
          </a:xfrm>
        </p:spPr>
        <p:txBody>
          <a:bodyPr vert="horz" lIns="45720" tIns="22860" rIns="45720" bIns="22860" rtlCol="0" anchor="b">
            <a:noAutofit/>
          </a:bodyPr>
          <a:lstStyle/>
          <a:p>
            <a:pPr algn="r" defTabSz="457200"/>
            <a:r>
              <a:rPr lang="en-US" sz="4000" b="1" dirty="0">
                <a:solidFill>
                  <a:srgbClr val="1030C8"/>
                </a:solidFill>
              </a:rPr>
              <a:t>Que debe ser y </a:t>
            </a:r>
            <a:r>
              <a:rPr lang="en-US" sz="4000" b="1" dirty="0" err="1">
                <a:solidFill>
                  <a:srgbClr val="1030C8"/>
                </a:solidFill>
              </a:rPr>
              <a:t>si</a:t>
            </a:r>
            <a:r>
              <a:rPr lang="en-US" sz="4000" b="1" dirty="0">
                <a:solidFill>
                  <a:srgbClr val="1030C8"/>
                </a:solidFill>
              </a:rPr>
              <a:t> </a:t>
            </a:r>
            <a:r>
              <a:rPr lang="en-US" sz="4000" b="1" dirty="0" err="1">
                <a:solidFill>
                  <a:srgbClr val="1030C8"/>
                </a:solidFill>
              </a:rPr>
              <a:t>existe</a:t>
            </a:r>
            <a:r>
              <a:rPr lang="en-US" sz="4000" b="1" dirty="0">
                <a:solidFill>
                  <a:srgbClr val="1030C8"/>
                </a:solidFill>
              </a:rPr>
              <a:t> la </a:t>
            </a:r>
            <a:r>
              <a:rPr lang="en-US" sz="4000" b="1" dirty="0" err="1">
                <a:solidFill>
                  <a:srgbClr val="1030C8"/>
                </a:solidFill>
              </a:rPr>
              <a:t>verdadera</a:t>
            </a:r>
            <a:r>
              <a:rPr lang="en-US" sz="4000" b="1" dirty="0">
                <a:solidFill>
                  <a:srgbClr val="1030C8"/>
                </a:solidFill>
              </a:rPr>
              <a:t> </a:t>
            </a:r>
            <a:r>
              <a:rPr lang="en-US" sz="4000" b="1" dirty="0" err="1">
                <a:solidFill>
                  <a:srgbClr val="1030C8"/>
                </a:solidFill>
              </a:rPr>
              <a:t>Aduana</a:t>
            </a:r>
            <a:r>
              <a:rPr lang="en-US" sz="4000" b="1" dirty="0">
                <a:solidFill>
                  <a:srgbClr val="1030C8"/>
                </a:solidFill>
              </a:rPr>
              <a:t> DIGITAL?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43188C0-64E5-8348-866D-78B42BB7AA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3248"/>
          <a:stretch/>
        </p:blipFill>
        <p:spPr>
          <a:xfrm>
            <a:off x="76107" y="92525"/>
            <a:ext cx="12037796" cy="485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551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CustomShape 1"/>
          <p:cNvSpPr/>
          <p:nvPr/>
        </p:nvSpPr>
        <p:spPr>
          <a:xfrm>
            <a:off x="0" y="0"/>
            <a:ext cx="12191760" cy="5333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78" name="Picture 2"/>
          <p:cNvPicPr/>
          <p:nvPr/>
        </p:nvPicPr>
        <p:blipFill>
          <a:blip r:embed="rId2"/>
          <a:stretch/>
        </p:blipFill>
        <p:spPr>
          <a:xfrm>
            <a:off x="1011600" y="332640"/>
            <a:ext cx="10313280" cy="6299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1EAF838-F230-B244-AFC2-929B8F3829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3248"/>
          <a:stretch/>
        </p:blipFill>
        <p:spPr>
          <a:xfrm>
            <a:off x="1588" y="1"/>
            <a:ext cx="12195201" cy="4267199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006A2DC-E81C-D54E-AB66-E119845981EB}"/>
              </a:ext>
            </a:extLst>
          </p:cNvPr>
          <p:cNvSpPr txBox="1"/>
          <p:nvPr/>
        </p:nvSpPr>
        <p:spPr>
          <a:xfrm>
            <a:off x="311705" y="4294807"/>
            <a:ext cx="115749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000" b="1" dirty="0">
                <a:solidFill>
                  <a:srgbClr val="1030C8"/>
                </a:solidFill>
                <a:latin typeface="+mj-lt"/>
                <a:ea typeface="+mj-ea"/>
                <a:cs typeface="+mj-cs"/>
              </a:rPr>
              <a:t>Por que la emergencia del COVID-19 </a:t>
            </a:r>
          </a:p>
          <a:p>
            <a:r>
              <a:rPr lang="es-ES_tradnl" sz="4000" b="1" dirty="0">
                <a:solidFill>
                  <a:srgbClr val="1030C8"/>
                </a:solidFill>
                <a:latin typeface="+mj-lt"/>
                <a:ea typeface="+mj-ea"/>
                <a:cs typeface="+mj-cs"/>
              </a:rPr>
              <a:t>puso en evidencia la necesidad de </a:t>
            </a:r>
          </a:p>
          <a:p>
            <a:r>
              <a:rPr lang="es-ES_tradnl" sz="4000" b="1" dirty="0">
                <a:solidFill>
                  <a:srgbClr val="1030C8"/>
                </a:solidFill>
                <a:latin typeface="+mj-lt"/>
                <a:ea typeface="+mj-ea"/>
                <a:cs typeface="+mj-cs"/>
              </a:rPr>
              <a:t>Digitalizar Procesos…?</a:t>
            </a:r>
          </a:p>
        </p:txBody>
      </p:sp>
    </p:spTree>
    <p:extLst>
      <p:ext uri="{BB962C8B-B14F-4D97-AF65-F5344CB8AC3E}">
        <p14:creationId xmlns:p14="http://schemas.microsoft.com/office/powerpoint/2010/main" val="7511544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1EAF838-F230-B244-AFC2-929B8F3829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3248"/>
          <a:stretch/>
        </p:blipFill>
        <p:spPr>
          <a:xfrm>
            <a:off x="0" y="0"/>
            <a:ext cx="12195201" cy="4380411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006A2DC-E81C-D54E-AB66-E119845981EB}"/>
              </a:ext>
            </a:extLst>
          </p:cNvPr>
          <p:cNvSpPr txBox="1"/>
          <p:nvPr/>
        </p:nvSpPr>
        <p:spPr>
          <a:xfrm>
            <a:off x="198490" y="4557550"/>
            <a:ext cx="115749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>
                <a:solidFill>
                  <a:srgbClr val="1030C8"/>
                </a:solidFill>
                <a:latin typeface="+mj-lt"/>
                <a:ea typeface="+mj-ea"/>
                <a:cs typeface="+mj-cs"/>
              </a:rPr>
              <a:t>Cual es el grado real de Sistematización, para lograr Automatización y Digitalización…? </a:t>
            </a:r>
          </a:p>
          <a:p>
            <a:r>
              <a:rPr lang="es-ES_tradnl" sz="3600" b="1" dirty="0">
                <a:solidFill>
                  <a:srgbClr val="1030C8"/>
                </a:solidFill>
                <a:latin typeface="+mj-lt"/>
                <a:ea typeface="+mj-ea"/>
                <a:cs typeface="+mj-cs"/>
              </a:rPr>
              <a:t>Que pasa en El Salvador…?</a:t>
            </a:r>
          </a:p>
        </p:txBody>
      </p:sp>
    </p:spTree>
    <p:extLst>
      <p:ext uri="{BB962C8B-B14F-4D97-AF65-F5344CB8AC3E}">
        <p14:creationId xmlns:p14="http://schemas.microsoft.com/office/powerpoint/2010/main" val="42345159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CustomShape 1"/>
          <p:cNvSpPr/>
          <p:nvPr/>
        </p:nvSpPr>
        <p:spPr>
          <a:xfrm>
            <a:off x="0" y="0"/>
            <a:ext cx="12191760" cy="2475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71" name="CustomShape 2"/>
          <p:cNvSpPr/>
          <p:nvPr/>
        </p:nvSpPr>
        <p:spPr>
          <a:xfrm>
            <a:off x="1882080" y="5479920"/>
            <a:ext cx="5118120" cy="93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200" b="0" strike="noStrike" spc="-1" dirty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Segoe UI Semibold"/>
              </a:rPr>
              <a:t>Palais des Nations, CH-1211 Geneva 10, Switzerland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200" b="0" strike="noStrike" spc="-1" dirty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Segoe UI Semibold"/>
              </a:rPr>
              <a:t>@</a:t>
            </a:r>
            <a:r>
              <a:rPr lang="en-US" sz="1200" b="0" strike="noStrike" spc="-1" dirty="0" err="1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Segoe UI Semibold"/>
              </a:rPr>
              <a:t>asycudaprogram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200" b="0" strike="noStrike" spc="-1" dirty="0">
                <a:solidFill>
                  <a:srgbClr val="005589"/>
                </a:solidFill>
                <a:uFill>
                  <a:solidFill>
                    <a:srgbClr val="FFFFFF"/>
                  </a:solidFill>
                </a:uFill>
                <a:latin typeface="Segoe UI Semibold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asycuda@unctad.org</a:t>
            </a:r>
            <a:endParaRPr lang="en-US" sz="1200" b="0" strike="noStrike" spc="-1" dirty="0">
              <a:solidFill>
                <a:srgbClr val="005589"/>
              </a:solidFill>
              <a:uFill>
                <a:solidFill>
                  <a:srgbClr val="FFFFFF"/>
                </a:solidFill>
              </a:uFill>
              <a:latin typeface="Segoe UI Semibold"/>
            </a:endParaRPr>
          </a:p>
          <a:p>
            <a:r>
              <a:rPr lang="en-US" sz="1200" spc="-1" dirty="0" err="1">
                <a:solidFill>
                  <a:srgbClr val="005589"/>
                </a:solidFill>
                <a:uFill>
                  <a:solidFill>
                    <a:srgbClr val="FFFFFF"/>
                  </a:solidFill>
                </a:uFill>
                <a:latin typeface="Segoe UI Semibold"/>
              </a:rPr>
              <a:t>tiuna.fernandez@un.org</a:t>
            </a:r>
            <a:endParaRPr lang="en-US" sz="1200" spc="-1" dirty="0">
              <a:solidFill>
                <a:srgbClr val="005589"/>
              </a:solidFill>
              <a:uFill>
                <a:solidFill>
                  <a:srgbClr val="FFFFFF"/>
                </a:solidFill>
              </a:uFill>
              <a:latin typeface="Segoe UI Semibold"/>
            </a:endParaRPr>
          </a:p>
          <a:p>
            <a:pPr>
              <a:lnSpc>
                <a:spcPct val="100000"/>
              </a:lnSpc>
            </a:pPr>
            <a:r>
              <a:rPr lang="en-US" sz="1200" b="0" strike="noStrike" spc="-1" dirty="0" err="1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Segoe UI Semibold"/>
              </a:rPr>
              <a:t>asycuda.org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72" name="Graphic 7"/>
          <p:cNvPicPr/>
          <p:nvPr/>
        </p:nvPicPr>
        <p:blipFill>
          <a:blip r:embed="rId3"/>
          <a:stretch/>
        </p:blipFill>
        <p:spPr>
          <a:xfrm>
            <a:off x="1755872" y="6340936"/>
            <a:ext cx="151920" cy="118080"/>
          </a:xfrm>
          <a:prstGeom prst="rect">
            <a:avLst/>
          </a:prstGeom>
          <a:ln>
            <a:noFill/>
          </a:ln>
        </p:spPr>
      </p:pic>
      <p:pic>
        <p:nvPicPr>
          <p:cNvPr id="373" name="Graphic 8"/>
          <p:cNvPicPr/>
          <p:nvPr/>
        </p:nvPicPr>
        <p:blipFill>
          <a:blip r:embed="rId4"/>
          <a:stretch/>
        </p:blipFill>
        <p:spPr>
          <a:xfrm>
            <a:off x="1755872" y="5950061"/>
            <a:ext cx="151920" cy="118080"/>
          </a:xfrm>
          <a:prstGeom prst="rect">
            <a:avLst/>
          </a:prstGeom>
          <a:ln>
            <a:noFill/>
          </a:ln>
        </p:spPr>
      </p:pic>
      <p:pic>
        <p:nvPicPr>
          <p:cNvPr id="374" name="Graphic 9"/>
          <p:cNvPicPr/>
          <p:nvPr/>
        </p:nvPicPr>
        <p:blipFill>
          <a:blip r:embed="rId5"/>
          <a:stretch/>
        </p:blipFill>
        <p:spPr>
          <a:xfrm>
            <a:off x="1786320" y="5533560"/>
            <a:ext cx="101160" cy="151920"/>
          </a:xfrm>
          <a:prstGeom prst="rect">
            <a:avLst/>
          </a:prstGeom>
          <a:ln>
            <a:noFill/>
          </a:ln>
        </p:spPr>
      </p:pic>
      <p:pic>
        <p:nvPicPr>
          <p:cNvPr id="375" name="Graphic 14"/>
          <p:cNvPicPr/>
          <p:nvPr/>
        </p:nvPicPr>
        <p:blipFill>
          <a:blip r:embed="rId6"/>
          <a:stretch/>
        </p:blipFill>
        <p:spPr>
          <a:xfrm>
            <a:off x="1761120" y="5760000"/>
            <a:ext cx="151920" cy="151920"/>
          </a:xfrm>
          <a:prstGeom prst="rect">
            <a:avLst/>
          </a:prstGeom>
          <a:ln>
            <a:noFill/>
          </a:ln>
        </p:spPr>
      </p:pic>
      <p:sp>
        <p:nvSpPr>
          <p:cNvPr id="376" name="CustomShape 3"/>
          <p:cNvSpPr/>
          <p:nvPr/>
        </p:nvSpPr>
        <p:spPr>
          <a:xfrm>
            <a:off x="0" y="2138040"/>
            <a:ext cx="8011800" cy="29102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77" name="Picture 7"/>
          <p:cNvPicPr/>
          <p:nvPr/>
        </p:nvPicPr>
        <p:blipFill>
          <a:blip r:embed="rId7"/>
          <a:stretch/>
        </p:blipFill>
        <p:spPr>
          <a:xfrm>
            <a:off x="5891760" y="2138040"/>
            <a:ext cx="6299640" cy="2910240"/>
          </a:xfrm>
          <a:prstGeom prst="rect">
            <a:avLst/>
          </a:prstGeom>
          <a:ln>
            <a:noFill/>
          </a:ln>
        </p:spPr>
      </p:pic>
      <p:sp>
        <p:nvSpPr>
          <p:cNvPr id="378" name="CustomShape 4"/>
          <p:cNvSpPr/>
          <p:nvPr/>
        </p:nvSpPr>
        <p:spPr>
          <a:xfrm>
            <a:off x="1694880" y="2960640"/>
            <a:ext cx="1067040" cy="69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4000" cap="all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egoe UI Semibold"/>
              </a:rPr>
              <a:t>GR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9" name="CustomShape 5"/>
          <p:cNvSpPr/>
          <p:nvPr/>
        </p:nvSpPr>
        <p:spPr>
          <a:xfrm>
            <a:off x="2904840" y="2960640"/>
            <a:ext cx="2372040" cy="69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4000" cap="all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egoe UI Semibold"/>
              </a:rPr>
              <a:t>CIAS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80" name="Graphic 18"/>
          <p:cNvPicPr/>
          <p:nvPr/>
        </p:nvPicPr>
        <p:blipFill>
          <a:blip r:embed="rId8"/>
          <a:stretch/>
        </p:blipFill>
        <p:spPr>
          <a:xfrm>
            <a:off x="2444040" y="3135600"/>
            <a:ext cx="571320" cy="365400"/>
          </a:xfrm>
          <a:prstGeom prst="rect">
            <a:avLst/>
          </a:prstGeom>
          <a:ln>
            <a:noFill/>
          </a:ln>
        </p:spPr>
      </p:pic>
      <p:sp>
        <p:nvSpPr>
          <p:cNvPr id="381" name="CustomShape 6"/>
          <p:cNvSpPr/>
          <p:nvPr/>
        </p:nvSpPr>
        <p:spPr>
          <a:xfrm>
            <a:off x="1728720" y="3697560"/>
            <a:ext cx="4162680" cy="699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b="0" strike="noStrike" spc="117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egoe UI Semibold"/>
              </a:rPr>
              <a:t>PREGUNTAS </a:t>
            </a:r>
            <a:r>
              <a:rPr lang="en-US" sz="2000" b="0" strike="noStrike" spc="117" dirty="0">
                <a:solidFill>
                  <a:srgbClr val="4F81BD"/>
                </a:solidFill>
                <a:uFill>
                  <a:solidFill>
                    <a:srgbClr val="FFFFFF"/>
                  </a:solidFill>
                </a:uFill>
                <a:latin typeface="Segoe UI Semibold"/>
              </a:rPr>
              <a:t>&amp;</a:t>
            </a:r>
            <a:r>
              <a:rPr lang="en-US" sz="2000" b="0" strike="noStrike" spc="117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egoe UI Semibold"/>
              </a:rPr>
              <a:t> </a:t>
            </a:r>
            <a:r>
              <a:rPr lang="en-US" sz="2000" spc="117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egoe UI Semibold"/>
              </a:rPr>
              <a:t>RESPUESTAS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82" name="Graphic 11"/>
          <p:cNvPicPr/>
          <p:nvPr/>
        </p:nvPicPr>
        <p:blipFill>
          <a:blip r:embed="rId9"/>
          <a:stretch/>
        </p:blipFill>
        <p:spPr>
          <a:xfrm>
            <a:off x="2881800" y="642960"/>
            <a:ext cx="4799880" cy="990360"/>
          </a:xfrm>
          <a:prstGeom prst="rect">
            <a:avLst/>
          </a:prstGeom>
          <a:ln>
            <a:noFill/>
          </a:ln>
        </p:spPr>
      </p:pic>
      <p:pic>
        <p:nvPicPr>
          <p:cNvPr id="383" name="Graphic 19"/>
          <p:cNvPicPr/>
          <p:nvPr/>
        </p:nvPicPr>
        <p:blipFill>
          <a:blip r:embed="rId10"/>
          <a:stretch/>
        </p:blipFill>
        <p:spPr>
          <a:xfrm>
            <a:off x="7992000" y="653400"/>
            <a:ext cx="909720" cy="615240"/>
          </a:xfrm>
          <a:prstGeom prst="rect">
            <a:avLst/>
          </a:prstGeom>
          <a:ln>
            <a:noFill/>
          </a:ln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500834CD-0D81-464D-BCF3-8370AE60B7B2}"/>
              </a:ext>
            </a:extLst>
          </p:cNvPr>
          <p:cNvSpPr txBox="1"/>
          <p:nvPr/>
        </p:nvSpPr>
        <p:spPr>
          <a:xfrm>
            <a:off x="7765051" y="1064310"/>
            <a:ext cx="1340560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s-ES_tradnl" sz="2000" b="1" dirty="0">
                <a:solidFill>
                  <a:schemeClr val="accent1">
                    <a:lumMod val="75000"/>
                  </a:schemeClr>
                </a:solidFill>
              </a:rPr>
              <a:t>   A</a:t>
            </a:r>
            <a:r>
              <a:rPr lang="es-ES" sz="2000" b="1" dirty="0">
                <a:solidFill>
                  <a:schemeClr val="accent1">
                    <a:lumMod val="75000"/>
                  </a:schemeClr>
                </a:solidFill>
              </a:rPr>
              <a:t>Ñ</a:t>
            </a:r>
            <a:r>
              <a:rPr lang="es-ES_tradnl" sz="2000" b="1" dirty="0">
                <a:solidFill>
                  <a:schemeClr val="accent1">
                    <a:lumMod val="75000"/>
                  </a:schemeClr>
                </a:solidFill>
              </a:rPr>
              <a:t>OS   </a:t>
            </a:r>
          </a:p>
        </p:txBody>
      </p:sp>
      <p:sp>
        <p:nvSpPr>
          <p:cNvPr id="18" name="CustomShape 6">
            <a:extLst>
              <a:ext uri="{FF2B5EF4-FFF2-40B4-BE49-F238E27FC236}">
                <a16:creationId xmlns:a16="http://schemas.microsoft.com/office/drawing/2014/main" id="{A35C9D60-3970-8042-B05B-B2BDC1040F77}"/>
              </a:ext>
            </a:extLst>
          </p:cNvPr>
          <p:cNvSpPr/>
          <p:nvPr/>
        </p:nvSpPr>
        <p:spPr>
          <a:xfrm>
            <a:off x="1728360" y="4092660"/>
            <a:ext cx="38383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San Salvador – El Salvador</a:t>
            </a:r>
          </a:p>
          <a:p>
            <a:pPr>
              <a:lnSpc>
                <a:spcPct val="100000"/>
              </a:lnSpc>
            </a:pPr>
            <a:r>
              <a:rPr lang="en-US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Agosto</a:t>
            </a:r>
            <a:r>
              <a:rPr lang="en-US" sz="18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</a:t>
            </a:r>
            <a:r>
              <a:rPr lang="en-US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21</a:t>
            </a:r>
            <a:r>
              <a:rPr lang="en-US" sz="18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-</a:t>
            </a:r>
            <a:r>
              <a:rPr lang="en-US" sz="1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egoe UI"/>
                <a:ea typeface="Source Sans Pro"/>
              </a:rPr>
              <a:t>2023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9" name="Graphic 8">
            <a:extLst>
              <a:ext uri="{FF2B5EF4-FFF2-40B4-BE49-F238E27FC236}">
                <a16:creationId xmlns:a16="http://schemas.microsoft.com/office/drawing/2014/main" id="{F71FE5B3-78CC-DC41-873D-38B9A9F15ADD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758904" y="6128404"/>
            <a:ext cx="151920" cy="118080"/>
          </a:xfrm>
          <a:prstGeom prst="rect">
            <a:avLst/>
          </a:prstGeom>
          <a:ln>
            <a:noFill/>
          </a:ln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48B8E99A-0314-99C5-6291-7A8D317AFA10}"/>
              </a:ext>
            </a:extLst>
          </p:cNvPr>
          <p:cNvPicPr/>
          <p:nvPr/>
        </p:nvPicPr>
        <p:blipFill>
          <a:blip r:embed="rId11"/>
          <a:stretch/>
        </p:blipFill>
        <p:spPr>
          <a:xfrm>
            <a:off x="7881257" y="5295420"/>
            <a:ext cx="2875578" cy="9091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Picture 7"/>
          <p:cNvPicPr/>
          <p:nvPr/>
        </p:nvPicPr>
        <p:blipFill>
          <a:blip r:embed="rId2"/>
          <a:srcRect t="226" r="24837" b="-226"/>
          <a:stretch/>
        </p:blipFill>
        <p:spPr>
          <a:xfrm>
            <a:off x="4343400" y="1513800"/>
            <a:ext cx="7848360" cy="4124520"/>
          </a:xfrm>
          <a:prstGeom prst="rect">
            <a:avLst/>
          </a:prstGeom>
          <a:ln>
            <a:noFill/>
          </a:ln>
        </p:spPr>
      </p:pic>
      <p:sp>
        <p:nvSpPr>
          <p:cNvPr id="280" name="CustomShape 1"/>
          <p:cNvSpPr/>
          <p:nvPr/>
        </p:nvSpPr>
        <p:spPr>
          <a:xfrm>
            <a:off x="522000" y="1335960"/>
            <a:ext cx="6411960" cy="4590720"/>
          </a:xfrm>
          <a:custGeom>
            <a:avLst/>
            <a:gdLst/>
            <a:ahLst/>
            <a:cxnLst/>
            <a:rect l="l" t="t" r="r" b="b"/>
            <a:pathLst>
              <a:path w="7177774" h="4591050">
                <a:moveTo>
                  <a:pt x="0" y="0"/>
                </a:moveTo>
                <a:lnTo>
                  <a:pt x="7177774" y="164321"/>
                </a:lnTo>
                <a:lnTo>
                  <a:pt x="4800635" y="4529866"/>
                </a:lnTo>
                <a:lnTo>
                  <a:pt x="12794" y="4591050"/>
                </a:lnTo>
                <a:cubicBezTo>
                  <a:pt x="8529" y="3060700"/>
                  <a:pt x="4265" y="1530350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1" name="CustomShape 2"/>
          <p:cNvSpPr/>
          <p:nvPr/>
        </p:nvSpPr>
        <p:spPr>
          <a:xfrm>
            <a:off x="685799" y="2283120"/>
            <a:ext cx="6713621" cy="2691360"/>
          </a:xfrm>
          <a:prstGeom prst="snip1Rect">
            <a:avLst>
              <a:gd name="adj" fmla="val 11618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88900" dist="50800" dir="360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2" name="CustomShape 3"/>
          <p:cNvSpPr/>
          <p:nvPr/>
        </p:nvSpPr>
        <p:spPr>
          <a:xfrm>
            <a:off x="1133279" y="2449800"/>
            <a:ext cx="6266141" cy="2924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50000"/>
              </a:lnSpc>
            </a:pPr>
            <a:r>
              <a:rPr lang="en-US" b="1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Verdana"/>
              </a:rPr>
              <a:t>Mejoras</a:t>
            </a:r>
            <a:r>
              <a:rPr lang="en-US" b="1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Verdana"/>
              </a:rPr>
              <a:t> </a:t>
            </a:r>
            <a:r>
              <a:rPr lang="en-US" b="1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Verdana"/>
              </a:rPr>
              <a:t>orientadas</a:t>
            </a:r>
            <a:r>
              <a:rPr lang="en-US" b="1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Verdana"/>
              </a:rPr>
              <a:t> a la </a:t>
            </a:r>
            <a:r>
              <a:rPr lang="en-US" b="1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Verdana"/>
              </a:rPr>
              <a:t>aduana</a:t>
            </a:r>
            <a:r>
              <a:rPr lang="en-US" b="1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Verdana"/>
              </a:rPr>
              <a:t> y </a:t>
            </a:r>
            <a:r>
              <a:rPr lang="en-US" b="1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Verdana"/>
              </a:rPr>
              <a:t>el</a:t>
            </a:r>
            <a:r>
              <a:rPr lang="en-US" b="1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Verdana"/>
              </a:rPr>
              <a:t> </a:t>
            </a:r>
            <a:r>
              <a:rPr lang="en-US" b="1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Verdana"/>
              </a:rPr>
              <a:t>comercio</a:t>
            </a:r>
            <a:endParaRPr lang="en-US" b="1" spc="-1" dirty="0">
              <a:solidFill>
                <a:srgbClr val="00558A"/>
              </a:solidFill>
              <a:uFill>
                <a:solidFill>
                  <a:srgbClr val="FFFFFF"/>
                </a:solidFill>
              </a:uFill>
              <a:latin typeface="Segoe UI"/>
              <a:ea typeface="Verdana"/>
            </a:endParaRPr>
          </a:p>
          <a:p>
            <a:pPr>
              <a:lnSpc>
                <a:spcPct val="150000"/>
              </a:lnSpc>
            </a:pPr>
            <a:r>
              <a:rPr lang="en-US" b="1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Verdana"/>
              </a:rPr>
              <a:t>Interconectividad</a:t>
            </a:r>
            <a:r>
              <a:rPr lang="en-US" b="1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Verdana"/>
              </a:rPr>
              <a:t> para </a:t>
            </a:r>
            <a:r>
              <a:rPr lang="en-US" b="1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Verdana"/>
              </a:rPr>
              <a:t>Ventanilla</a:t>
            </a:r>
            <a:r>
              <a:rPr lang="en-US" b="1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Verdana"/>
              </a:rPr>
              <a:t> Unica (</a:t>
            </a:r>
            <a:r>
              <a:rPr lang="en-US" b="1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Verdana"/>
              </a:rPr>
              <a:t>Aduana</a:t>
            </a:r>
            <a:r>
              <a:rPr lang="en-US" b="1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Verdana"/>
              </a:rPr>
              <a:t>-Puerto)</a:t>
            </a:r>
          </a:p>
          <a:p>
            <a:pPr>
              <a:lnSpc>
                <a:spcPct val="150000"/>
              </a:lnSpc>
            </a:pPr>
            <a:r>
              <a:rPr lang="en-US" b="1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Verdana"/>
              </a:rPr>
              <a:t>Sistemas</a:t>
            </a:r>
            <a:r>
              <a:rPr lang="en-US" b="1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Verdana"/>
              </a:rPr>
              <a:t> </a:t>
            </a:r>
            <a:r>
              <a:rPr lang="en-US" b="1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Verdana"/>
              </a:rPr>
              <a:t>específicos</a:t>
            </a:r>
            <a:r>
              <a:rPr lang="en-US" b="1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Verdana"/>
              </a:rPr>
              <a:t> de </a:t>
            </a:r>
            <a:r>
              <a:rPr lang="en-US" b="1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Verdana"/>
              </a:rPr>
              <a:t>agencias</a:t>
            </a:r>
            <a:r>
              <a:rPr lang="en-US" b="1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Verdana"/>
              </a:rPr>
              <a:t> </a:t>
            </a:r>
            <a:r>
              <a:rPr lang="en-US" b="1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Verdana"/>
              </a:rPr>
              <a:t>gubernamentales</a:t>
            </a:r>
            <a:r>
              <a:rPr lang="en-US" b="1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Verdana"/>
              </a:rPr>
              <a:t> </a:t>
            </a:r>
            <a:r>
              <a:rPr lang="en-US" b="1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Verdana"/>
              </a:rPr>
              <a:t>asociadas</a:t>
            </a:r>
            <a:endParaRPr lang="en-US" b="1" spc="-1" dirty="0">
              <a:solidFill>
                <a:srgbClr val="00558A"/>
              </a:solidFill>
              <a:uFill>
                <a:solidFill>
                  <a:srgbClr val="FFFFFF"/>
                </a:solidFill>
              </a:uFill>
              <a:latin typeface="Segoe UI"/>
              <a:ea typeface="Verdana"/>
            </a:endParaRPr>
          </a:p>
          <a:p>
            <a:pPr>
              <a:lnSpc>
                <a:spcPct val="150000"/>
              </a:lnSpc>
            </a:pPr>
            <a:r>
              <a:rPr lang="en-US" b="1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Verdana"/>
              </a:rPr>
              <a:t>Seguridad</a:t>
            </a:r>
            <a:r>
              <a:rPr lang="en-US" b="1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Verdana"/>
              </a:rPr>
              <a:t> y Salas </a:t>
            </a:r>
            <a:r>
              <a:rPr lang="en-US" b="1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Verdana"/>
              </a:rPr>
              <a:t>Situacionales</a:t>
            </a:r>
            <a:endParaRPr lang="en-US" b="1" spc="-1" dirty="0">
              <a:solidFill>
                <a:srgbClr val="00558A"/>
              </a:solidFill>
              <a:uFill>
                <a:solidFill>
                  <a:srgbClr val="FFFFFF"/>
                </a:solidFill>
              </a:uFill>
              <a:latin typeface="Segoe UI"/>
              <a:ea typeface="Verdana"/>
            </a:endParaRPr>
          </a:p>
          <a:p>
            <a:pPr>
              <a:lnSpc>
                <a:spcPct val="150000"/>
              </a:lnSpc>
            </a:pP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3" name="CustomShape 4"/>
          <p:cNvSpPr/>
          <p:nvPr/>
        </p:nvSpPr>
        <p:spPr>
          <a:xfrm rot="5400000">
            <a:off x="1023480" y="2683080"/>
            <a:ext cx="134280" cy="89280"/>
          </a:xfrm>
          <a:prstGeom prst="triangle">
            <a:avLst>
              <a:gd name="adj" fmla="val 5000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4" name="CustomShape 5"/>
          <p:cNvSpPr/>
          <p:nvPr/>
        </p:nvSpPr>
        <p:spPr>
          <a:xfrm>
            <a:off x="685800" y="1883160"/>
            <a:ext cx="3428640" cy="395280"/>
          </a:xfrm>
          <a:custGeom>
            <a:avLst/>
            <a:gdLst/>
            <a:ahLst/>
            <a:cxnLst/>
            <a:rect l="l" t="t" r="r" b="b"/>
            <a:pathLst>
              <a:path w="6096000" h="405305">
                <a:moveTo>
                  <a:pt x="0" y="5195"/>
                </a:moveTo>
                <a:lnTo>
                  <a:pt x="5701145" y="0"/>
                </a:lnTo>
                <a:lnTo>
                  <a:pt x="6096000" y="405305"/>
                </a:lnTo>
                <a:lnTo>
                  <a:pt x="0" y="405305"/>
                </a:lnTo>
                <a:lnTo>
                  <a:pt x="0" y="5195"/>
                </a:lnTo>
                <a:close/>
              </a:path>
            </a:pathLst>
          </a:custGeom>
          <a:solidFill>
            <a:srgbClr val="00558A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60000">
              <a:lnSpc>
                <a:spcPct val="100000"/>
              </a:lnSpc>
            </a:pPr>
            <a:r>
              <a:rPr lang="en-US" sz="20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Actividades</a:t>
            </a:r>
            <a:r>
              <a:rPr lang="en-US" sz="20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</a:t>
            </a:r>
            <a:r>
              <a:rPr lang="es-ES_tradnl" sz="20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contínuas</a:t>
            </a:r>
            <a:endParaRPr lang="es-ES_tradnl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5" name="CustomShape 6"/>
          <p:cNvSpPr/>
          <p:nvPr/>
        </p:nvSpPr>
        <p:spPr>
          <a:xfrm rot="5400000">
            <a:off x="1023480" y="3151800"/>
            <a:ext cx="134280" cy="89280"/>
          </a:xfrm>
          <a:prstGeom prst="triangle">
            <a:avLst>
              <a:gd name="adj" fmla="val 5000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6" name="CustomShape 7"/>
          <p:cNvSpPr/>
          <p:nvPr/>
        </p:nvSpPr>
        <p:spPr>
          <a:xfrm rot="5400000">
            <a:off x="1021320" y="3612600"/>
            <a:ext cx="134280" cy="89280"/>
          </a:xfrm>
          <a:prstGeom prst="triangle">
            <a:avLst>
              <a:gd name="adj" fmla="val 5000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8" name="CustomShape 9"/>
          <p:cNvSpPr/>
          <p:nvPr/>
        </p:nvSpPr>
        <p:spPr>
          <a:xfrm rot="5400000">
            <a:off x="1023480" y="4435920"/>
            <a:ext cx="134280" cy="89280"/>
          </a:xfrm>
          <a:prstGeom prst="triangle">
            <a:avLst>
              <a:gd name="adj" fmla="val 5000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9" name="CustomShape 10"/>
          <p:cNvSpPr/>
          <p:nvPr/>
        </p:nvSpPr>
        <p:spPr>
          <a:xfrm>
            <a:off x="309600" y="178200"/>
            <a:ext cx="9824400" cy="450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b="1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Programa</a:t>
            </a:r>
            <a:r>
              <a:rPr lang="en-US" sz="2800" b="1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ASY</a:t>
            </a:r>
            <a:r>
              <a:rPr lang="en-US" sz="2800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CUDA + ASY</a:t>
            </a:r>
            <a:r>
              <a:rPr lang="en-US" sz="2800" b="1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HUB + </a:t>
            </a:r>
            <a:r>
              <a:rPr lang="en-US" sz="2800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ASY</a:t>
            </a:r>
            <a:r>
              <a:rPr lang="en-US" sz="2800" b="1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PM + </a:t>
            </a:r>
            <a:r>
              <a:rPr lang="en-US" sz="2800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ASY</a:t>
            </a:r>
            <a:r>
              <a:rPr lang="en-US" sz="2800" b="1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EXPRESS</a:t>
            </a:r>
            <a:endParaRPr lang="en-US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Picture 8"/>
          <p:cNvPicPr/>
          <p:nvPr/>
        </p:nvPicPr>
        <p:blipFill>
          <a:blip r:embed="rId2"/>
          <a:stretch/>
        </p:blipFill>
        <p:spPr>
          <a:xfrm>
            <a:off x="304920" y="1550007"/>
            <a:ext cx="11470680" cy="4465800"/>
          </a:xfrm>
          <a:prstGeom prst="rect">
            <a:avLst/>
          </a:prstGeom>
          <a:ln>
            <a:noFill/>
          </a:ln>
        </p:spPr>
      </p:pic>
      <p:sp>
        <p:nvSpPr>
          <p:cNvPr id="340" name="CustomShape 1"/>
          <p:cNvSpPr/>
          <p:nvPr/>
        </p:nvSpPr>
        <p:spPr>
          <a:xfrm>
            <a:off x="304920" y="168120"/>
            <a:ext cx="10743840" cy="450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b="1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Cobertura</a:t>
            </a:r>
            <a:r>
              <a:rPr lang="en-US" sz="2800" b="1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</a:t>
            </a:r>
            <a:r>
              <a:rPr lang="en-US" sz="2800" b="1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nacional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1" name="CustomShape 2"/>
          <p:cNvSpPr/>
          <p:nvPr/>
        </p:nvSpPr>
        <p:spPr>
          <a:xfrm>
            <a:off x="304919" y="685800"/>
            <a:ext cx="6360575" cy="450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Cobertura</a:t>
            </a:r>
            <a:r>
              <a:rPr lang="en-US" b="1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</a:t>
            </a:r>
            <a:r>
              <a:rPr lang="en-US" b="1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comercial</a:t>
            </a:r>
            <a:r>
              <a:rPr lang="en-US" b="1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</a:t>
            </a:r>
            <a:r>
              <a:rPr lang="en-US" b="1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completa</a:t>
            </a:r>
            <a:r>
              <a:rPr lang="en-US" b="1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de </a:t>
            </a:r>
            <a:r>
              <a:rPr lang="en-US" b="1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Aduanas</a:t>
            </a:r>
            <a:r>
              <a:rPr lang="en-US" b="1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y </a:t>
            </a:r>
            <a:r>
              <a:rPr lang="en-US" b="1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Transporte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FFD50B6-32C3-BEAA-E198-9FC204A44801}"/>
              </a:ext>
            </a:extLst>
          </p:cNvPr>
          <p:cNvSpPr txBox="1"/>
          <p:nvPr/>
        </p:nvSpPr>
        <p:spPr>
          <a:xfrm>
            <a:off x="478968" y="2429691"/>
            <a:ext cx="1223412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s-ES_tradnl" dirty="0"/>
              <a:t>Pre-</a:t>
            </a:r>
            <a:r>
              <a:rPr lang="es-ES_tradnl" dirty="0" err="1"/>
              <a:t>Arrivo</a:t>
            </a:r>
            <a:endParaRPr lang="es-ES_tradnl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BCAE1DD-5DB8-54A2-2351-1FDAACDA106E}"/>
              </a:ext>
            </a:extLst>
          </p:cNvPr>
          <p:cNvSpPr txBox="1"/>
          <p:nvPr/>
        </p:nvSpPr>
        <p:spPr>
          <a:xfrm>
            <a:off x="2096047" y="2435049"/>
            <a:ext cx="1300296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_tradnl" dirty="0">
                <a:solidFill>
                  <a:schemeClr val="bg1"/>
                </a:solidFill>
              </a:rPr>
              <a:t>Manifiesto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253E900-8FB8-7987-93C2-082898DAC42B}"/>
              </a:ext>
            </a:extLst>
          </p:cNvPr>
          <p:cNvSpPr txBox="1"/>
          <p:nvPr/>
        </p:nvSpPr>
        <p:spPr>
          <a:xfrm>
            <a:off x="3707133" y="2399430"/>
            <a:ext cx="1300296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1400" dirty="0">
                <a:solidFill>
                  <a:schemeClr val="bg1"/>
                </a:solidFill>
              </a:rPr>
              <a:t>Transbordos</a:t>
            </a:r>
          </a:p>
          <a:p>
            <a:r>
              <a:rPr lang="es-ES_tradnl" sz="1400" dirty="0">
                <a:solidFill>
                  <a:schemeClr val="bg1"/>
                </a:solidFill>
              </a:rPr>
              <a:t>Tránsitos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27DFE20-46EE-131B-C6AD-AA14D046E2E7}"/>
              </a:ext>
            </a:extLst>
          </p:cNvPr>
          <p:cNvSpPr txBox="1"/>
          <p:nvPr/>
        </p:nvSpPr>
        <p:spPr>
          <a:xfrm>
            <a:off x="5401096" y="2399430"/>
            <a:ext cx="1147749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1200" dirty="0">
                <a:solidFill>
                  <a:schemeClr val="bg1"/>
                </a:solidFill>
              </a:rPr>
              <a:t>Declaración y Pago de Servicios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BC02CAA-7D1F-8CCE-28A0-A7CECCFF26AB}"/>
              </a:ext>
            </a:extLst>
          </p:cNvPr>
          <p:cNvSpPr txBox="1"/>
          <p:nvPr/>
        </p:nvSpPr>
        <p:spPr>
          <a:xfrm>
            <a:off x="7012182" y="2476374"/>
            <a:ext cx="1147749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1200" dirty="0">
                <a:solidFill>
                  <a:schemeClr val="bg1"/>
                </a:solidFill>
              </a:rPr>
              <a:t>Contabilidad y Trazabilidad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0B1FCB5-8BE3-A6C0-8512-5C1E2434AFA9}"/>
              </a:ext>
            </a:extLst>
          </p:cNvPr>
          <p:cNvSpPr txBox="1"/>
          <p:nvPr/>
        </p:nvSpPr>
        <p:spPr>
          <a:xfrm>
            <a:off x="8623268" y="2399430"/>
            <a:ext cx="1208709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1400" dirty="0">
                <a:solidFill>
                  <a:schemeClr val="bg1"/>
                </a:solidFill>
              </a:rPr>
              <a:t>Transbordos</a:t>
            </a:r>
          </a:p>
          <a:p>
            <a:r>
              <a:rPr lang="es-ES_tradnl" sz="1400" dirty="0">
                <a:solidFill>
                  <a:schemeClr val="bg1"/>
                </a:solidFill>
              </a:rPr>
              <a:t>Tránsitos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AED06E2-1F6B-443C-3E56-C0DD6DF6CB41}"/>
              </a:ext>
            </a:extLst>
          </p:cNvPr>
          <p:cNvSpPr txBox="1"/>
          <p:nvPr/>
        </p:nvSpPr>
        <p:spPr>
          <a:xfrm>
            <a:off x="10234354" y="2429691"/>
            <a:ext cx="126188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s-ES_tradnl" dirty="0"/>
              <a:t>Pre-Salida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602E153-34B3-A98B-12BB-A04D645929EE}"/>
              </a:ext>
            </a:extLst>
          </p:cNvPr>
          <p:cNvSpPr txBox="1"/>
          <p:nvPr/>
        </p:nvSpPr>
        <p:spPr>
          <a:xfrm>
            <a:off x="3466011" y="3242682"/>
            <a:ext cx="1410789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1100" dirty="0"/>
              <a:t>Localización </a:t>
            </a:r>
          </a:p>
          <a:p>
            <a:pPr algn="ctr"/>
            <a:r>
              <a:rPr lang="es-ES_tradnl" sz="1100" dirty="0"/>
              <a:t>Almacenaje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3281207-575D-F1E2-5302-40B94C83586A}"/>
              </a:ext>
            </a:extLst>
          </p:cNvPr>
          <p:cNvSpPr txBox="1"/>
          <p:nvPr/>
        </p:nvSpPr>
        <p:spPr>
          <a:xfrm>
            <a:off x="6665494" y="3242682"/>
            <a:ext cx="1494437" cy="4308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1050" dirty="0"/>
              <a:t>PAGOS</a:t>
            </a:r>
          </a:p>
          <a:p>
            <a:pPr algn="ctr"/>
            <a:r>
              <a:rPr lang="es-ES_tradnl" sz="1050" dirty="0"/>
              <a:t>en Línea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C267AF9-24B8-E313-83EA-1BB7B9073FF7}"/>
              </a:ext>
            </a:extLst>
          </p:cNvPr>
          <p:cNvSpPr txBox="1"/>
          <p:nvPr/>
        </p:nvSpPr>
        <p:spPr>
          <a:xfrm>
            <a:off x="5070166" y="3756780"/>
            <a:ext cx="1478679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1100" dirty="0"/>
              <a:t>Regímenes</a:t>
            </a:r>
          </a:p>
          <a:p>
            <a:pPr algn="ctr"/>
            <a:r>
              <a:rPr lang="es-ES_tradnl" sz="1100" dirty="0"/>
              <a:t>Suspensivos 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15BD062A-DDE5-37AC-28D8-4AC177CDCF59}"/>
              </a:ext>
            </a:extLst>
          </p:cNvPr>
          <p:cNvSpPr txBox="1"/>
          <p:nvPr/>
        </p:nvSpPr>
        <p:spPr>
          <a:xfrm>
            <a:off x="6665494" y="3723628"/>
            <a:ext cx="1494437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S_tradnl" sz="1000" dirty="0"/>
              <a:t>Pagos electrónicos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_tradnl" sz="1000" dirty="0"/>
              <a:t>Pagos diferidos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_tradnl" sz="1000" dirty="0"/>
              <a:t>Cuentas de Crédito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_tradnl" sz="1000" dirty="0"/>
              <a:t>Fianzas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_tradnl" sz="1000" dirty="0"/>
              <a:t>Pagos anticipados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_tradnl" sz="1000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757111C3-A02A-8566-7295-3311DF30B82E}"/>
              </a:ext>
            </a:extLst>
          </p:cNvPr>
          <p:cNvSpPr txBox="1"/>
          <p:nvPr/>
        </p:nvSpPr>
        <p:spPr>
          <a:xfrm>
            <a:off x="8302704" y="3254589"/>
            <a:ext cx="1494437" cy="6001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1100" dirty="0"/>
              <a:t>Levante y Despacho de Carga y Mercancías 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10771672-4422-0A6B-2863-ABA7E39D0425}"/>
              </a:ext>
            </a:extLst>
          </p:cNvPr>
          <p:cNvSpPr txBox="1"/>
          <p:nvPr/>
        </p:nvSpPr>
        <p:spPr>
          <a:xfrm>
            <a:off x="1820091" y="4241092"/>
            <a:ext cx="1428206" cy="7386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1400" dirty="0"/>
              <a:t>Tránsitos y</a:t>
            </a:r>
          </a:p>
          <a:p>
            <a:r>
              <a:rPr lang="es-ES_tradnl" sz="1400" dirty="0"/>
              <a:t>Transbordos </a:t>
            </a:r>
          </a:p>
          <a:p>
            <a:r>
              <a:rPr lang="es-ES_tradnl" sz="1400" dirty="0"/>
              <a:t>Directos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FF0E264E-8AB2-9A38-219E-BF819843C0AA}"/>
              </a:ext>
            </a:extLst>
          </p:cNvPr>
          <p:cNvSpPr txBox="1"/>
          <p:nvPr/>
        </p:nvSpPr>
        <p:spPr>
          <a:xfrm>
            <a:off x="4423954" y="5440055"/>
            <a:ext cx="1783064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_tradnl" sz="1200" dirty="0">
                <a:solidFill>
                  <a:schemeClr val="bg1"/>
                </a:solidFill>
              </a:rPr>
              <a:t>Estadísticas y Auditorias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8BF3F78D-B892-533E-4A0A-D245E5850648}"/>
              </a:ext>
            </a:extLst>
          </p:cNvPr>
          <p:cNvSpPr txBox="1"/>
          <p:nvPr/>
        </p:nvSpPr>
        <p:spPr>
          <a:xfrm>
            <a:off x="6271798" y="5441319"/>
            <a:ext cx="1914250" cy="43088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1100" dirty="0">
                <a:solidFill>
                  <a:schemeClr val="bg1"/>
                </a:solidFill>
              </a:rPr>
              <a:t>Balance Comercial</a:t>
            </a:r>
          </a:p>
          <a:p>
            <a:r>
              <a:rPr lang="es-ES_tradnl" sz="1100" dirty="0">
                <a:solidFill>
                  <a:schemeClr val="bg1"/>
                </a:solidFill>
              </a:rPr>
              <a:t>Minería de Datos</a:t>
            </a:r>
          </a:p>
        </p:txBody>
      </p:sp>
    </p:spTree>
    <p:extLst>
      <p:ext uri="{BB962C8B-B14F-4D97-AF65-F5344CB8AC3E}">
        <p14:creationId xmlns:p14="http://schemas.microsoft.com/office/powerpoint/2010/main" val="20744690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Picture 3"/>
          <p:cNvPicPr/>
          <p:nvPr/>
        </p:nvPicPr>
        <p:blipFill>
          <a:blip r:embed="rId3"/>
          <a:stretch/>
        </p:blipFill>
        <p:spPr>
          <a:xfrm>
            <a:off x="1398103" y="1295311"/>
            <a:ext cx="9587520" cy="5081400"/>
          </a:xfrm>
          <a:prstGeom prst="rect">
            <a:avLst/>
          </a:prstGeom>
          <a:ln>
            <a:noFill/>
          </a:ln>
        </p:spPr>
      </p:pic>
      <p:sp>
        <p:nvSpPr>
          <p:cNvPr id="343" name="CustomShape 1"/>
          <p:cNvSpPr/>
          <p:nvPr/>
        </p:nvSpPr>
        <p:spPr>
          <a:xfrm>
            <a:off x="309600" y="698760"/>
            <a:ext cx="8783600" cy="63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Ventanilla</a:t>
            </a:r>
            <a:r>
              <a:rPr lang="en-US" b="1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Unica </a:t>
            </a:r>
            <a:r>
              <a:rPr lang="en-US" b="1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Integrada</a:t>
            </a:r>
            <a:r>
              <a:rPr lang="en-US" sz="1800" b="1" strike="noStrike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</a:t>
            </a:r>
            <a:r>
              <a:rPr lang="en-US" sz="1800" b="0" strike="noStrike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soluciones</a:t>
            </a:r>
            <a:r>
              <a:rPr lang="en-US" sz="1800" b="0" strike="noStrike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</a:t>
            </a:r>
            <a:r>
              <a:rPr lang="en-US" sz="1800" b="0" strike="noStrike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desarrolladas</a:t>
            </a:r>
            <a:r>
              <a:rPr lang="en-US" sz="1800" b="0" strike="noStrike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y </a:t>
            </a:r>
            <a:r>
              <a:rPr lang="en-US" sz="1800" b="0" strike="noStrike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probadas</a:t>
            </a:r>
            <a:r>
              <a:rPr lang="en-US" sz="1800" b="0" strike="noStrike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</a:t>
            </a:r>
            <a:r>
              <a:rPr lang="en-US" sz="1800" b="0" strike="noStrike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en</a:t>
            </a:r>
            <a:r>
              <a:rPr lang="en-US" sz="1800" b="0" strike="noStrike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</a:t>
            </a:r>
            <a:r>
              <a:rPr lang="en-US" sz="1800" b="0" strike="noStrike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otros</a:t>
            </a:r>
            <a:r>
              <a:rPr lang="en-US" sz="1800" b="0" strike="noStrike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</a:t>
            </a:r>
            <a:r>
              <a:rPr lang="en-US" sz="1800" b="0" strike="noStrike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paises</a:t>
            </a:r>
            <a:r>
              <a:rPr lang="en-US" sz="1800" b="0" strike="noStrike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CustomShape 1">
            <a:extLst>
              <a:ext uri="{FF2B5EF4-FFF2-40B4-BE49-F238E27FC236}">
                <a16:creationId xmlns:a16="http://schemas.microsoft.com/office/drawing/2014/main" id="{AFE80202-F512-6743-B6DA-5A87E05F3F3F}"/>
              </a:ext>
            </a:extLst>
          </p:cNvPr>
          <p:cNvSpPr/>
          <p:nvPr/>
        </p:nvSpPr>
        <p:spPr>
          <a:xfrm>
            <a:off x="304920" y="231620"/>
            <a:ext cx="10743840" cy="450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b="1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Cobertura</a:t>
            </a:r>
            <a:r>
              <a:rPr lang="en-US" sz="2800" b="1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</a:t>
            </a:r>
            <a:r>
              <a:rPr lang="en-US" sz="2800" b="1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nacional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AB87330-B463-709F-2933-41B1CFCF4370}"/>
              </a:ext>
            </a:extLst>
          </p:cNvPr>
          <p:cNvSpPr txBox="1"/>
          <p:nvPr/>
        </p:nvSpPr>
        <p:spPr>
          <a:xfrm>
            <a:off x="3666308" y="1206235"/>
            <a:ext cx="2034531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_tradnl" sz="1100" b="1" dirty="0">
                <a:solidFill>
                  <a:schemeClr val="bg2">
                    <a:lumMod val="50000"/>
                  </a:schemeClr>
                </a:solidFill>
              </a:rPr>
              <a:t>Importadores/Exportadores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A359F5E-3BC7-C877-B3BB-CA11B82B992E}"/>
              </a:ext>
            </a:extLst>
          </p:cNvPr>
          <p:cNvSpPr txBox="1"/>
          <p:nvPr/>
        </p:nvSpPr>
        <p:spPr>
          <a:xfrm>
            <a:off x="1554385" y="1582905"/>
            <a:ext cx="3147015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_tradnl" sz="1100" b="1" dirty="0">
                <a:solidFill>
                  <a:schemeClr val="bg2">
                    <a:lumMod val="50000"/>
                  </a:schemeClr>
                </a:solidFill>
              </a:rPr>
              <a:t>Transportistas y Consolidadores de Carga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8781802-194D-B652-44C5-7E12F2D4878F}"/>
              </a:ext>
            </a:extLst>
          </p:cNvPr>
          <p:cNvSpPr txBox="1"/>
          <p:nvPr/>
        </p:nvSpPr>
        <p:spPr>
          <a:xfrm>
            <a:off x="944700" y="1906920"/>
            <a:ext cx="3267241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s-ES_tradnl" sz="1100" b="1" dirty="0">
                <a:solidFill>
                  <a:schemeClr val="bg2">
                    <a:lumMod val="50000"/>
                  </a:schemeClr>
                </a:solidFill>
              </a:rPr>
              <a:t>Armadores, Agentes Navieros; </a:t>
            </a:r>
          </a:p>
          <a:p>
            <a:pPr algn="r"/>
            <a:r>
              <a:rPr lang="es-ES_tradnl" sz="1100" b="1" dirty="0">
                <a:solidFill>
                  <a:schemeClr val="bg2">
                    <a:lumMod val="50000"/>
                  </a:schemeClr>
                </a:solidFill>
              </a:rPr>
              <a:t>Agentes de Protección y Agentes de Aduanas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CCD60B8-83FB-3B3E-0F6D-FFF58D1D9CC6}"/>
              </a:ext>
            </a:extLst>
          </p:cNvPr>
          <p:cNvSpPr txBox="1"/>
          <p:nvPr/>
        </p:nvSpPr>
        <p:spPr>
          <a:xfrm>
            <a:off x="1641395" y="2542149"/>
            <a:ext cx="2024913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_tradnl" sz="1100" b="1" dirty="0">
                <a:solidFill>
                  <a:schemeClr val="bg2">
                    <a:lumMod val="50000"/>
                  </a:schemeClr>
                </a:solidFill>
              </a:rPr>
              <a:t>Almacenadoras Privadas y </a:t>
            </a:r>
          </a:p>
          <a:p>
            <a:r>
              <a:rPr lang="es-ES_tradnl" sz="1100" b="1" dirty="0">
                <a:solidFill>
                  <a:schemeClr val="bg2">
                    <a:lumMod val="50000"/>
                  </a:schemeClr>
                </a:solidFill>
              </a:rPr>
              <a:t>Operadores de Transitarios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3303A51-E375-B1B1-350E-4328E4538FE2}"/>
              </a:ext>
            </a:extLst>
          </p:cNvPr>
          <p:cNvSpPr txBox="1"/>
          <p:nvPr/>
        </p:nvSpPr>
        <p:spPr>
          <a:xfrm>
            <a:off x="317888" y="3128918"/>
            <a:ext cx="3246402" cy="6001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s-ES_tradnl" sz="1100" b="1" dirty="0">
                <a:solidFill>
                  <a:schemeClr val="bg2">
                    <a:lumMod val="50000"/>
                  </a:schemeClr>
                </a:solidFill>
              </a:rPr>
              <a:t>Bancos Públicos y Privados; </a:t>
            </a:r>
          </a:p>
          <a:p>
            <a:pPr algn="r"/>
            <a:r>
              <a:rPr lang="es-ES_tradnl" sz="1100" b="1" dirty="0">
                <a:solidFill>
                  <a:schemeClr val="bg2">
                    <a:lumMod val="50000"/>
                  </a:schemeClr>
                </a:solidFill>
              </a:rPr>
              <a:t>demás Instituciones financieras y de Seguros</a:t>
            </a:r>
          </a:p>
          <a:p>
            <a:pPr algn="r"/>
            <a:r>
              <a:rPr lang="es-ES_tradnl" sz="1100" b="1" dirty="0">
                <a:solidFill>
                  <a:schemeClr val="bg2">
                    <a:lumMod val="50000"/>
                  </a:schemeClr>
                </a:solidFill>
              </a:rPr>
              <a:t>res/Exportadores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15C83C3-3514-2328-CE7D-401B992A9198}"/>
              </a:ext>
            </a:extLst>
          </p:cNvPr>
          <p:cNvSpPr txBox="1"/>
          <p:nvPr/>
        </p:nvSpPr>
        <p:spPr>
          <a:xfrm>
            <a:off x="398254" y="4777951"/>
            <a:ext cx="261610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_tradnl" sz="1100" b="1" dirty="0">
                <a:solidFill>
                  <a:schemeClr val="bg2">
                    <a:lumMod val="50000"/>
                  </a:schemeClr>
                </a:solidFill>
              </a:rPr>
              <a:t> 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7" name="Entrada de lápiz 16">
                <a:extLst>
                  <a:ext uri="{FF2B5EF4-FFF2-40B4-BE49-F238E27FC236}">
                    <a16:creationId xmlns:a16="http://schemas.microsoft.com/office/drawing/2014/main" id="{8A3D41B3-97F5-FC59-F13C-5CE93914EB06}"/>
                  </a:ext>
                </a:extLst>
              </p14:cNvPr>
              <p14:cNvContentPartPr/>
              <p14:nvPr/>
            </p14:nvContentPartPr>
            <p14:xfrm>
              <a:off x="1142023" y="5855331"/>
              <a:ext cx="360" cy="360"/>
            </p14:xfrm>
          </p:contentPart>
        </mc:Choice>
        <mc:Fallback xmlns="">
          <p:pic>
            <p:nvPicPr>
              <p:cNvPr id="17" name="Entrada de lápiz 16">
                <a:extLst>
                  <a:ext uri="{FF2B5EF4-FFF2-40B4-BE49-F238E27FC236}">
                    <a16:creationId xmlns:a16="http://schemas.microsoft.com/office/drawing/2014/main" id="{8A3D41B3-97F5-FC59-F13C-5CE93914EB0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3023" y="584633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8" name="Entrada de lápiz 17">
                <a:extLst>
                  <a:ext uri="{FF2B5EF4-FFF2-40B4-BE49-F238E27FC236}">
                    <a16:creationId xmlns:a16="http://schemas.microsoft.com/office/drawing/2014/main" id="{F78456CB-BA0E-AFE7-7490-14E8E97CECC3}"/>
                  </a:ext>
                </a:extLst>
              </p14:cNvPr>
              <p14:cNvContentPartPr/>
              <p14:nvPr/>
            </p14:nvContentPartPr>
            <p14:xfrm>
              <a:off x="877063" y="5708091"/>
              <a:ext cx="360" cy="360"/>
            </p14:xfrm>
          </p:contentPart>
        </mc:Choice>
        <mc:Fallback xmlns="">
          <p:pic>
            <p:nvPicPr>
              <p:cNvPr id="18" name="Entrada de lápiz 17">
                <a:extLst>
                  <a:ext uri="{FF2B5EF4-FFF2-40B4-BE49-F238E27FC236}">
                    <a16:creationId xmlns:a16="http://schemas.microsoft.com/office/drawing/2014/main" id="{F78456CB-BA0E-AFE7-7490-14E8E97CECC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68063" y="5699451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1" name="Grupo 20">
            <a:extLst>
              <a:ext uri="{FF2B5EF4-FFF2-40B4-BE49-F238E27FC236}">
                <a16:creationId xmlns:a16="http://schemas.microsoft.com/office/drawing/2014/main" id="{D4CAEF9A-9D4E-72CA-8397-138E41BE47B9}"/>
              </a:ext>
            </a:extLst>
          </p:cNvPr>
          <p:cNvGrpSpPr/>
          <p:nvPr/>
        </p:nvGrpSpPr>
        <p:grpSpPr>
          <a:xfrm>
            <a:off x="522103" y="5481291"/>
            <a:ext cx="360" cy="360"/>
            <a:chOff x="522103" y="5481291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9" name="Entrada de lápiz 18">
                  <a:extLst>
                    <a:ext uri="{FF2B5EF4-FFF2-40B4-BE49-F238E27FC236}">
                      <a16:creationId xmlns:a16="http://schemas.microsoft.com/office/drawing/2014/main" id="{66D37345-A2E0-F2BE-0B60-A26246E7DEA1}"/>
                    </a:ext>
                  </a:extLst>
                </p14:cNvPr>
                <p14:cNvContentPartPr/>
                <p14:nvPr/>
              </p14:nvContentPartPr>
              <p14:xfrm>
                <a:off x="522103" y="5481291"/>
                <a:ext cx="360" cy="360"/>
              </p14:xfrm>
            </p:contentPart>
          </mc:Choice>
          <mc:Fallback xmlns="">
            <p:pic>
              <p:nvPicPr>
                <p:cNvPr id="19" name="Entrada de lápiz 18">
                  <a:extLst>
                    <a:ext uri="{FF2B5EF4-FFF2-40B4-BE49-F238E27FC236}">
                      <a16:creationId xmlns:a16="http://schemas.microsoft.com/office/drawing/2014/main" id="{66D37345-A2E0-F2BE-0B60-A26246E7DEA1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13103" y="547229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0" name="Entrada de lápiz 19">
                  <a:extLst>
                    <a:ext uri="{FF2B5EF4-FFF2-40B4-BE49-F238E27FC236}">
                      <a16:creationId xmlns:a16="http://schemas.microsoft.com/office/drawing/2014/main" id="{E68A52ED-6BB6-AEBC-28C5-B8347D898F91}"/>
                    </a:ext>
                  </a:extLst>
                </p14:cNvPr>
                <p14:cNvContentPartPr/>
                <p14:nvPr/>
              </p14:nvContentPartPr>
              <p14:xfrm>
                <a:off x="522103" y="5481291"/>
                <a:ext cx="360" cy="360"/>
              </p14:xfrm>
            </p:contentPart>
          </mc:Choice>
          <mc:Fallback xmlns="">
            <p:pic>
              <p:nvPicPr>
                <p:cNvPr id="20" name="Entrada de lápiz 19">
                  <a:extLst>
                    <a:ext uri="{FF2B5EF4-FFF2-40B4-BE49-F238E27FC236}">
                      <a16:creationId xmlns:a16="http://schemas.microsoft.com/office/drawing/2014/main" id="{E68A52ED-6BB6-AEBC-28C5-B8347D898F91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13103" y="547229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9" name="Rectángulo 28">
            <a:extLst>
              <a:ext uri="{FF2B5EF4-FFF2-40B4-BE49-F238E27FC236}">
                <a16:creationId xmlns:a16="http://schemas.microsoft.com/office/drawing/2014/main" id="{ACB60D09-45AF-79B3-4999-A96354CF0DC4}"/>
              </a:ext>
            </a:extLst>
          </p:cNvPr>
          <p:cNvSpPr/>
          <p:nvPr/>
        </p:nvSpPr>
        <p:spPr>
          <a:xfrm>
            <a:off x="5486400" y="3091545"/>
            <a:ext cx="836023" cy="276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1E4E0141-C147-B292-EF0A-7E74A4E4C7EA}"/>
              </a:ext>
            </a:extLst>
          </p:cNvPr>
          <p:cNvSpPr txBox="1"/>
          <p:nvPr/>
        </p:nvSpPr>
        <p:spPr>
          <a:xfrm>
            <a:off x="6149310" y="1215716"/>
            <a:ext cx="1494320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_tradnl" sz="11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Controles Técnicos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EE1E588B-D3CA-CF24-461E-B40F45F7EF5C}"/>
              </a:ext>
            </a:extLst>
          </p:cNvPr>
          <p:cNvSpPr txBox="1"/>
          <p:nvPr/>
        </p:nvSpPr>
        <p:spPr>
          <a:xfrm>
            <a:off x="6969605" y="1467845"/>
            <a:ext cx="2545890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_tradnl" sz="11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Control de Especies Amenazadas </a:t>
            </a:r>
          </a:p>
          <a:p>
            <a:r>
              <a:rPr lang="es-ES_tradnl" sz="11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de Extinción Convenio CITES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4CF96653-762E-53D1-BBFF-01569A884D77}"/>
              </a:ext>
            </a:extLst>
          </p:cNvPr>
          <p:cNvSpPr txBox="1"/>
          <p:nvPr/>
        </p:nvSpPr>
        <p:spPr>
          <a:xfrm>
            <a:off x="7519315" y="1971369"/>
            <a:ext cx="2303954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_tradnl" sz="11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Salud Humana y Medicinas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117CFCE3-CDE5-265D-CDE9-F67316EB7422}"/>
              </a:ext>
            </a:extLst>
          </p:cNvPr>
          <p:cNvSpPr txBox="1"/>
          <p:nvPr/>
        </p:nvSpPr>
        <p:spPr>
          <a:xfrm>
            <a:off x="8011503" y="2590152"/>
            <a:ext cx="1991251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_tradnl" sz="11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Salud Animal, Medicinas y </a:t>
            </a:r>
          </a:p>
          <a:p>
            <a:r>
              <a:rPr lang="es-ES_tradnl" sz="11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Productos para el Agro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434F5B2B-AB51-9F92-6EED-FADB2733F188}"/>
              </a:ext>
            </a:extLst>
          </p:cNvPr>
          <p:cNvSpPr txBox="1"/>
          <p:nvPr/>
        </p:nvSpPr>
        <p:spPr>
          <a:xfrm>
            <a:off x="8195424" y="3368369"/>
            <a:ext cx="2080690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_tradnl" sz="11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Control de Alimentos y </a:t>
            </a:r>
          </a:p>
          <a:p>
            <a:r>
              <a:rPr lang="es-ES_tradnl" sz="11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Fitosanitarios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0D1D8033-23D2-0B7B-2940-1DDDDB09B390}"/>
              </a:ext>
            </a:extLst>
          </p:cNvPr>
          <p:cNvSpPr txBox="1"/>
          <p:nvPr/>
        </p:nvSpPr>
        <p:spPr>
          <a:xfrm>
            <a:off x="8195424" y="3991313"/>
            <a:ext cx="2892218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_tradnl" sz="11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Protección Ambiental y </a:t>
            </a:r>
          </a:p>
          <a:p>
            <a:r>
              <a:rPr lang="es-ES_tradnl" sz="11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emisiones CO2, Objetivos ODS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8AC4C3F9-2E3E-70C4-29F1-67690F1E075C}"/>
              </a:ext>
            </a:extLst>
          </p:cNvPr>
          <p:cNvSpPr txBox="1"/>
          <p:nvPr/>
        </p:nvSpPr>
        <p:spPr>
          <a:xfrm>
            <a:off x="8024505" y="4681492"/>
            <a:ext cx="2080690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_tradnl" sz="11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Control de Químicos y </a:t>
            </a:r>
          </a:p>
          <a:p>
            <a:r>
              <a:rPr lang="es-ES_tradnl" sz="11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Precursores 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F5C5F4ED-8FA0-7E52-9152-09818111F3B0}"/>
              </a:ext>
            </a:extLst>
          </p:cNvPr>
          <p:cNvSpPr txBox="1"/>
          <p:nvPr/>
        </p:nvSpPr>
        <p:spPr>
          <a:xfrm>
            <a:off x="7605998" y="5301516"/>
            <a:ext cx="2892218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_tradnl" sz="11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Control y Manejo </a:t>
            </a:r>
          </a:p>
          <a:p>
            <a:r>
              <a:rPr lang="es-ES_tradnl" sz="11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de residuos y/o desechos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A9B51532-8EA0-C82C-0E5F-EA7DB43828EC}"/>
              </a:ext>
            </a:extLst>
          </p:cNvPr>
          <p:cNvSpPr txBox="1"/>
          <p:nvPr/>
        </p:nvSpPr>
        <p:spPr>
          <a:xfrm>
            <a:off x="6969605" y="5855331"/>
            <a:ext cx="1470274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_tradnl" sz="11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Control Antidrogas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FB747674-B7D8-B74E-8AB6-AC72EA946756}"/>
              </a:ext>
            </a:extLst>
          </p:cNvPr>
          <p:cNvSpPr txBox="1"/>
          <p:nvPr/>
        </p:nvSpPr>
        <p:spPr>
          <a:xfrm>
            <a:off x="2202886" y="4720418"/>
            <a:ext cx="1555234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_tradnl" sz="11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Control de Capitales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B3079BD8-CBEB-55D5-F14E-D59E497CBA74}"/>
              </a:ext>
            </a:extLst>
          </p:cNvPr>
          <p:cNvSpPr txBox="1"/>
          <p:nvPr/>
        </p:nvSpPr>
        <p:spPr>
          <a:xfrm>
            <a:off x="2553577" y="5227701"/>
            <a:ext cx="1609736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s-ES_tradnl" sz="11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Antipiratería y </a:t>
            </a:r>
          </a:p>
          <a:p>
            <a:pPr algn="r"/>
            <a:r>
              <a:rPr lang="es-ES_tradnl" sz="11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Propiedad Intelectual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1417E9A9-9D26-6904-A41C-F249E2416F5D}"/>
              </a:ext>
            </a:extLst>
          </p:cNvPr>
          <p:cNvSpPr txBox="1"/>
          <p:nvPr/>
        </p:nvSpPr>
        <p:spPr>
          <a:xfrm>
            <a:off x="6090879" y="6173434"/>
            <a:ext cx="2856872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_tradnl" sz="11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Cuidado y Conservación del Patrimonio</a:t>
            </a:r>
          </a:p>
          <a:p>
            <a:r>
              <a:rPr lang="es-ES_tradnl" sz="11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Cultural de la Naciones/Exportadores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4ACCF0B9-DCFA-D67F-7555-31546622AC1D}"/>
              </a:ext>
            </a:extLst>
          </p:cNvPr>
          <p:cNvSpPr txBox="1"/>
          <p:nvPr/>
        </p:nvSpPr>
        <p:spPr>
          <a:xfrm>
            <a:off x="1880622" y="5773456"/>
            <a:ext cx="2828018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_tradnl" sz="11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Productos de Consumo y su Seguridad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0193EEFD-AEDA-0608-1426-BAB2CB020FA7}"/>
              </a:ext>
            </a:extLst>
          </p:cNvPr>
          <p:cNvSpPr txBox="1"/>
          <p:nvPr/>
        </p:nvSpPr>
        <p:spPr>
          <a:xfrm>
            <a:off x="1750423" y="6196488"/>
            <a:ext cx="384990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_tradnl" sz="11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Control de Tecnologías, Armas y Similares</a:t>
            </a:r>
          </a:p>
        </p:txBody>
      </p:sp>
    </p:spTree>
    <p:extLst>
      <p:ext uri="{BB962C8B-B14F-4D97-AF65-F5344CB8AC3E}">
        <p14:creationId xmlns:p14="http://schemas.microsoft.com/office/powerpoint/2010/main" val="31135652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CustomShape 1"/>
          <p:cNvSpPr/>
          <p:nvPr/>
        </p:nvSpPr>
        <p:spPr>
          <a:xfrm>
            <a:off x="304920" y="228600"/>
            <a:ext cx="10058040" cy="502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b="1" strike="noStrike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  <a:ea typeface="Roboto"/>
              </a:rPr>
              <a:t>Contexto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6" name="CustomShape 2"/>
          <p:cNvSpPr/>
          <p:nvPr/>
        </p:nvSpPr>
        <p:spPr>
          <a:xfrm>
            <a:off x="309599" y="698760"/>
            <a:ext cx="11048759" cy="63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La UNCTAD </a:t>
            </a:r>
            <a:r>
              <a:rPr lang="en-US" b="1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ya</a:t>
            </a:r>
            <a:r>
              <a:rPr lang="en-US" b="1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</a:t>
            </a:r>
            <a:r>
              <a:rPr lang="en-US" b="1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ofrece</a:t>
            </a:r>
            <a:r>
              <a:rPr lang="en-US" b="1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</a:t>
            </a:r>
            <a:r>
              <a:rPr lang="en-US" b="1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varias</a:t>
            </a:r>
            <a:r>
              <a:rPr lang="en-US" b="1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</a:t>
            </a:r>
            <a:r>
              <a:rPr lang="en-US" b="1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soluciones</a:t>
            </a:r>
            <a:r>
              <a:rPr lang="en-US" b="1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de </a:t>
            </a:r>
            <a:r>
              <a:rPr lang="en-US" b="1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gestión</a:t>
            </a:r>
            <a:r>
              <a:rPr lang="en-US" b="1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de </a:t>
            </a:r>
            <a:r>
              <a:rPr lang="en-US" b="1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permisos</a:t>
            </a:r>
            <a:r>
              <a:rPr lang="en-US" b="1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</a:t>
            </a:r>
            <a:r>
              <a:rPr lang="en-US" b="1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integradas</a:t>
            </a:r>
            <a:r>
              <a:rPr lang="en-US" b="1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con los </a:t>
            </a:r>
            <a:r>
              <a:rPr lang="en-US" b="1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sistemas</a:t>
            </a:r>
            <a:r>
              <a:rPr lang="en-US" b="1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</a:t>
            </a:r>
            <a:r>
              <a:rPr lang="en-US" b="1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aduaneros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7" name="CustomShape 3"/>
          <p:cNvSpPr/>
          <p:nvPr/>
        </p:nvSpPr>
        <p:spPr>
          <a:xfrm>
            <a:off x="0" y="6792120"/>
            <a:ext cx="10261080" cy="7380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48" name="Graphic 22"/>
          <p:cNvPicPr/>
          <p:nvPr/>
        </p:nvPicPr>
        <p:blipFill>
          <a:blip/>
          <a:stretch/>
        </p:blipFill>
        <p:spPr>
          <a:xfrm>
            <a:off x="11077560" y="6613560"/>
            <a:ext cx="904680" cy="175680"/>
          </a:xfrm>
          <a:prstGeom prst="rect">
            <a:avLst/>
          </a:prstGeom>
          <a:ln>
            <a:noFill/>
          </a:ln>
        </p:spPr>
      </p:pic>
      <p:sp>
        <p:nvSpPr>
          <p:cNvPr id="349" name="CustomShape 4"/>
          <p:cNvSpPr/>
          <p:nvPr/>
        </p:nvSpPr>
        <p:spPr>
          <a:xfrm>
            <a:off x="9840240" y="6558480"/>
            <a:ext cx="2351160" cy="302400"/>
          </a:xfrm>
          <a:custGeom>
            <a:avLst/>
            <a:gdLst/>
            <a:ahLst/>
            <a:cxnLst/>
            <a:rect l="l" t="t" r="r" b="b"/>
            <a:pathLst>
              <a:path w="3124200" h="380995">
                <a:moveTo>
                  <a:pt x="234244" y="0"/>
                </a:moveTo>
                <a:lnTo>
                  <a:pt x="3124200" y="0"/>
                </a:lnTo>
                <a:lnTo>
                  <a:pt x="3124200" y="380995"/>
                </a:lnTo>
                <a:lnTo>
                  <a:pt x="0" y="380995"/>
                </a:lnTo>
                <a:lnTo>
                  <a:pt x="234244" y="0"/>
                </a:lnTo>
                <a:close/>
              </a:path>
            </a:pathLst>
          </a:cu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50" name="CustomShape 5"/>
          <p:cNvSpPr/>
          <p:nvPr/>
        </p:nvSpPr>
        <p:spPr>
          <a:xfrm>
            <a:off x="0" y="6792120"/>
            <a:ext cx="10261080" cy="7380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51" name="Graphic 26"/>
          <p:cNvPicPr/>
          <p:nvPr/>
        </p:nvPicPr>
        <p:blipFill>
          <a:blip/>
          <a:stretch/>
        </p:blipFill>
        <p:spPr>
          <a:xfrm>
            <a:off x="11047680" y="6613560"/>
            <a:ext cx="904680" cy="175680"/>
          </a:xfrm>
          <a:prstGeom prst="rect">
            <a:avLst/>
          </a:prstGeom>
          <a:ln>
            <a:noFill/>
          </a:ln>
        </p:spPr>
      </p:pic>
      <p:pic>
        <p:nvPicPr>
          <p:cNvPr id="352" name="Graphic 27"/>
          <p:cNvPicPr/>
          <p:nvPr/>
        </p:nvPicPr>
        <p:blipFill>
          <a:blip/>
          <a:stretch/>
        </p:blipFill>
        <p:spPr>
          <a:xfrm>
            <a:off x="10344600" y="6585120"/>
            <a:ext cx="411480" cy="231480"/>
          </a:xfrm>
          <a:prstGeom prst="rect">
            <a:avLst/>
          </a:prstGeom>
          <a:ln>
            <a:noFill/>
          </a:ln>
        </p:spPr>
      </p:pic>
      <p:pic>
        <p:nvPicPr>
          <p:cNvPr id="353" name="Picture 12"/>
          <p:cNvPicPr/>
          <p:nvPr/>
        </p:nvPicPr>
        <p:blipFill>
          <a:blip r:embed="rId2"/>
          <a:stretch/>
        </p:blipFill>
        <p:spPr>
          <a:xfrm>
            <a:off x="533520" y="1651320"/>
            <a:ext cx="11048760" cy="3799440"/>
          </a:xfrm>
          <a:prstGeom prst="rect">
            <a:avLst/>
          </a:prstGeom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6DA2CD8-BED2-DC4C-94E3-144AC44234BE}"/>
              </a:ext>
            </a:extLst>
          </p:cNvPr>
          <p:cNvSpPr txBox="1"/>
          <p:nvPr/>
        </p:nvSpPr>
        <p:spPr>
          <a:xfrm>
            <a:off x="2542644" y="2251094"/>
            <a:ext cx="713528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_tradnl" sz="3600" b="1" dirty="0">
                <a:solidFill>
                  <a:schemeClr val="accent1">
                    <a:lumMod val="75000"/>
                  </a:schemeClr>
                </a:solidFill>
              </a:rPr>
              <a:t>Solución y gestión de permisos</a:t>
            </a:r>
          </a:p>
        </p:txBody>
      </p:sp>
    </p:spTree>
    <p:extLst>
      <p:ext uri="{BB962C8B-B14F-4D97-AF65-F5344CB8AC3E}">
        <p14:creationId xmlns:p14="http://schemas.microsoft.com/office/powerpoint/2010/main" val="283214664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Picture 2"/>
          <p:cNvPicPr/>
          <p:nvPr/>
        </p:nvPicPr>
        <p:blipFill>
          <a:blip r:embed="rId3"/>
          <a:srcRect l="183" r="8148"/>
          <a:stretch/>
        </p:blipFill>
        <p:spPr>
          <a:xfrm>
            <a:off x="3828240" y="1942200"/>
            <a:ext cx="8363520" cy="3826440"/>
          </a:xfrm>
          <a:prstGeom prst="rect">
            <a:avLst/>
          </a:prstGeom>
          <a:ln>
            <a:noFill/>
          </a:ln>
        </p:spPr>
      </p:pic>
      <p:sp>
        <p:nvSpPr>
          <p:cNvPr id="291" name="CustomShape 1"/>
          <p:cNvSpPr/>
          <p:nvPr/>
        </p:nvSpPr>
        <p:spPr>
          <a:xfrm>
            <a:off x="0" y="1428120"/>
            <a:ext cx="5790960" cy="4171320"/>
          </a:xfrm>
          <a:custGeom>
            <a:avLst/>
            <a:gdLst/>
            <a:ahLst/>
            <a:cxnLst/>
            <a:rect l="l" t="t" r="r" b="b"/>
            <a:pathLst>
              <a:path w="7531890" h="4467580">
                <a:moveTo>
                  <a:pt x="0" y="0"/>
                </a:moveTo>
                <a:lnTo>
                  <a:pt x="7531890" y="9090"/>
                </a:lnTo>
                <a:lnTo>
                  <a:pt x="5104836" y="4467580"/>
                </a:lnTo>
                <a:lnTo>
                  <a:pt x="13663" y="4431644"/>
                </a:lnTo>
                <a:cubicBezTo>
                  <a:pt x="9109" y="2954429"/>
                  <a:pt x="4554" y="147721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2" name="CustomShape 2"/>
          <p:cNvSpPr/>
          <p:nvPr/>
        </p:nvSpPr>
        <p:spPr>
          <a:xfrm>
            <a:off x="609480" y="1928160"/>
            <a:ext cx="4375080" cy="2323440"/>
          </a:xfrm>
          <a:prstGeom prst="snip1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88900" dist="50800" dir="360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3" name="CustomShape 3"/>
          <p:cNvSpPr/>
          <p:nvPr/>
        </p:nvSpPr>
        <p:spPr>
          <a:xfrm>
            <a:off x="609480" y="1556640"/>
            <a:ext cx="3809520" cy="371160"/>
          </a:xfrm>
          <a:custGeom>
            <a:avLst/>
            <a:gdLst/>
            <a:ahLst/>
            <a:cxnLst/>
            <a:rect l="l" t="t" r="r" b="b"/>
            <a:pathLst>
              <a:path w="4267200" h="371478">
                <a:moveTo>
                  <a:pt x="0" y="0"/>
                </a:moveTo>
                <a:lnTo>
                  <a:pt x="3919991" y="0"/>
                </a:lnTo>
                <a:lnTo>
                  <a:pt x="4267200" y="371478"/>
                </a:lnTo>
                <a:lnTo>
                  <a:pt x="0" y="371478"/>
                </a:lnTo>
                <a:lnTo>
                  <a:pt x="0" y="0"/>
                </a:lnTo>
                <a:close/>
              </a:path>
            </a:pathLst>
          </a:custGeom>
          <a:solidFill>
            <a:srgbClr val="00558A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144000">
              <a:lnSpc>
                <a:spcPct val="100000"/>
              </a:lnSpc>
            </a:pPr>
            <a:r>
              <a:rPr lang="en-US" sz="16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Mejoras</a:t>
            </a:r>
            <a:r>
              <a:rPr lang="en-US" sz="16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</a:t>
            </a:r>
            <a:r>
              <a:rPr lang="en-US" sz="16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orientadas</a:t>
            </a:r>
            <a:r>
              <a:rPr lang="en-US" sz="16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a la </a:t>
            </a:r>
            <a:r>
              <a:rPr lang="en-US" sz="16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aduana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4" name="CustomShape 4"/>
          <p:cNvSpPr/>
          <p:nvPr/>
        </p:nvSpPr>
        <p:spPr>
          <a:xfrm>
            <a:off x="960120" y="2032974"/>
            <a:ext cx="4347360" cy="2320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50000"/>
              </a:lnSpc>
            </a:pPr>
            <a:r>
              <a:rPr lang="en-US" sz="1600" b="1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 Semibold"/>
              </a:rPr>
              <a:t>Gestión</a:t>
            </a:r>
            <a:r>
              <a:rPr lang="en-US" sz="1600" b="1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 Semibold"/>
              </a:rPr>
              <a:t> </a:t>
            </a:r>
            <a:r>
              <a:rPr lang="en-US" sz="1600" b="1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 Semibold"/>
              </a:rPr>
              <a:t>dinámica</a:t>
            </a:r>
            <a:r>
              <a:rPr lang="en-US" sz="1600" b="1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 Semibold"/>
              </a:rPr>
              <a:t> de </a:t>
            </a:r>
            <a:r>
              <a:rPr lang="en-US" sz="1600" b="1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 Semibold"/>
              </a:rPr>
              <a:t>riesgos</a:t>
            </a:r>
            <a:endParaRPr lang="en-US" sz="1600" b="1" spc="-1" dirty="0">
              <a:solidFill>
                <a:srgbClr val="00558A"/>
              </a:solidFill>
              <a:uFill>
                <a:solidFill>
                  <a:srgbClr val="FFFFFF"/>
                </a:solidFill>
              </a:uFill>
              <a:latin typeface="Segoe UI Semibold"/>
            </a:endParaRPr>
          </a:p>
          <a:p>
            <a:pPr>
              <a:lnSpc>
                <a:spcPct val="150000"/>
              </a:lnSpc>
            </a:pPr>
            <a:r>
              <a:rPr lang="en-US" sz="1600" b="1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 Semibold"/>
              </a:rPr>
              <a:t>Big Data</a:t>
            </a:r>
          </a:p>
          <a:p>
            <a:pPr>
              <a:lnSpc>
                <a:spcPct val="150000"/>
              </a:lnSpc>
            </a:pPr>
            <a:r>
              <a:rPr lang="en-US" sz="1600" b="1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 Semibold"/>
              </a:rPr>
              <a:t>Aumento</a:t>
            </a:r>
            <a:r>
              <a:rPr lang="en-US" sz="1600" b="1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 Semibold"/>
              </a:rPr>
              <a:t> </a:t>
            </a:r>
            <a:r>
              <a:rPr lang="en-US" sz="1600" b="1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 Semibold"/>
              </a:rPr>
              <a:t>Recaudacion</a:t>
            </a:r>
            <a:r>
              <a:rPr lang="en-US" sz="1600" b="1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 Semibold"/>
              </a:rPr>
              <a:t> </a:t>
            </a:r>
            <a:r>
              <a:rPr lang="en-US" sz="1600" b="1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 Semibold"/>
              </a:rPr>
              <a:t>en</a:t>
            </a:r>
            <a:r>
              <a:rPr lang="en-US" sz="1600" b="1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 Semibold"/>
              </a:rPr>
              <a:t> </a:t>
            </a:r>
            <a:r>
              <a:rPr lang="en-US" sz="1600" b="1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 Semibold"/>
              </a:rPr>
              <a:t>Servicios</a:t>
            </a:r>
            <a:endParaRPr lang="en-US" sz="1600" b="1" spc="-1" dirty="0">
              <a:solidFill>
                <a:srgbClr val="00558A"/>
              </a:solidFill>
              <a:uFill>
                <a:solidFill>
                  <a:srgbClr val="FFFFFF"/>
                </a:solidFill>
              </a:uFill>
              <a:latin typeface="Segoe UI Semibold"/>
            </a:endParaRPr>
          </a:p>
          <a:p>
            <a:pPr>
              <a:lnSpc>
                <a:spcPct val="150000"/>
              </a:lnSpc>
            </a:pPr>
            <a:r>
              <a:rPr lang="en-US" sz="1600" b="1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 Semibold"/>
              </a:rPr>
              <a:t>Operaciones</a:t>
            </a:r>
            <a:r>
              <a:rPr lang="en-US" sz="1600" b="1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 Semibold"/>
              </a:rPr>
              <a:t> e </a:t>
            </a:r>
            <a:r>
              <a:rPr lang="en-US" sz="1600" b="1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 Semibold"/>
              </a:rPr>
              <a:t>Infraestructura</a:t>
            </a:r>
            <a:r>
              <a:rPr lang="en-US" sz="1600" b="1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 Semibold"/>
              </a:rPr>
              <a:t> SAAS</a:t>
            </a:r>
          </a:p>
          <a:p>
            <a:pPr>
              <a:lnSpc>
                <a:spcPct val="150000"/>
              </a:lnSpc>
            </a:pPr>
            <a:r>
              <a:rPr lang="en-US" sz="16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Segoe UI Semibold"/>
              </a:rPr>
              <a:t>Salas </a:t>
            </a:r>
            <a:r>
              <a:rPr lang="en-US" sz="1600" b="1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Segoe UI Semibold"/>
              </a:rPr>
              <a:t>Situacionales</a:t>
            </a:r>
            <a:r>
              <a:rPr lang="en-US" sz="16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Segoe UI Semibold"/>
              </a:rPr>
              <a:t> y OLAP</a:t>
            </a:r>
            <a:endParaRPr lang="en-US" sz="1800" b="0" strike="noStrike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5" name="CustomShape 5"/>
          <p:cNvSpPr/>
          <p:nvPr/>
        </p:nvSpPr>
        <p:spPr>
          <a:xfrm rot="5400000">
            <a:off x="835560" y="2246952"/>
            <a:ext cx="148680" cy="100080"/>
          </a:xfrm>
          <a:prstGeom prst="triangle">
            <a:avLst>
              <a:gd name="adj" fmla="val 5000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6" name="CustomShape 6"/>
          <p:cNvSpPr/>
          <p:nvPr/>
        </p:nvSpPr>
        <p:spPr>
          <a:xfrm rot="5400000">
            <a:off x="837360" y="2622654"/>
            <a:ext cx="148680" cy="100080"/>
          </a:xfrm>
          <a:prstGeom prst="triangle">
            <a:avLst>
              <a:gd name="adj" fmla="val 5000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7" name="CustomShape 7"/>
          <p:cNvSpPr/>
          <p:nvPr/>
        </p:nvSpPr>
        <p:spPr>
          <a:xfrm rot="5400000">
            <a:off x="835560" y="2966262"/>
            <a:ext cx="148680" cy="100080"/>
          </a:xfrm>
          <a:prstGeom prst="triangle">
            <a:avLst>
              <a:gd name="adj" fmla="val 5000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8" name="CustomShape 8"/>
          <p:cNvSpPr/>
          <p:nvPr/>
        </p:nvSpPr>
        <p:spPr>
          <a:xfrm rot="5400000">
            <a:off x="835560" y="3333048"/>
            <a:ext cx="148680" cy="100080"/>
          </a:xfrm>
          <a:prstGeom prst="triangle">
            <a:avLst>
              <a:gd name="adj" fmla="val 5000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9" name="CustomShape 9"/>
          <p:cNvSpPr/>
          <p:nvPr/>
        </p:nvSpPr>
        <p:spPr>
          <a:xfrm rot="5400000">
            <a:off x="835560" y="3714663"/>
            <a:ext cx="148680" cy="100080"/>
          </a:xfrm>
          <a:prstGeom prst="triangle">
            <a:avLst>
              <a:gd name="adj" fmla="val 5000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0" name="CustomShape 10"/>
          <p:cNvSpPr/>
          <p:nvPr/>
        </p:nvSpPr>
        <p:spPr>
          <a:xfrm>
            <a:off x="309600" y="178200"/>
            <a:ext cx="10358400" cy="450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b="1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Programa</a:t>
            </a:r>
            <a:r>
              <a:rPr lang="en-US" sz="2800" b="1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ASY</a:t>
            </a:r>
            <a:r>
              <a:rPr lang="en-US" sz="2800" b="0" strike="noStrike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CUDA </a:t>
            </a:r>
            <a:r>
              <a:rPr lang="en-US" sz="2800" b="0" strike="noStrike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como</a:t>
            </a:r>
            <a:r>
              <a:rPr lang="en-US" sz="2800" b="0" strike="noStrike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Base de </a:t>
            </a:r>
            <a:r>
              <a:rPr lang="en-US" sz="2800" b="0" strike="noStrike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Datos</a:t>
            </a:r>
            <a:r>
              <a:rPr lang="en-US" sz="2800" b="0" strike="noStrike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US" sz="2800" b="0" strike="noStrike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y Plataforma de </a:t>
            </a:r>
            <a:r>
              <a:rPr lang="en-US" sz="2800" b="0" strike="noStrike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Integración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1" name="CustomShape 11"/>
          <p:cNvSpPr/>
          <p:nvPr/>
        </p:nvSpPr>
        <p:spPr>
          <a:xfrm>
            <a:off x="609480" y="5042880"/>
            <a:ext cx="4838820" cy="1035720"/>
          </a:xfrm>
          <a:prstGeom prst="snip1Rect">
            <a:avLst>
              <a:gd name="adj" fmla="val 2753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88900" dist="50800" dir="360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2" name="CustomShape 12"/>
          <p:cNvSpPr/>
          <p:nvPr/>
        </p:nvSpPr>
        <p:spPr>
          <a:xfrm>
            <a:off x="597446" y="4706640"/>
            <a:ext cx="4609954" cy="338400"/>
          </a:xfrm>
          <a:custGeom>
            <a:avLst/>
            <a:gdLst/>
            <a:ahLst/>
            <a:cxnLst/>
            <a:rect l="l" t="t" r="r" b="b"/>
            <a:pathLst>
              <a:path w="4267200" h="401747">
                <a:moveTo>
                  <a:pt x="0" y="0"/>
                </a:moveTo>
                <a:lnTo>
                  <a:pt x="3984181" y="5997"/>
                </a:lnTo>
                <a:lnTo>
                  <a:pt x="4267200" y="401747"/>
                </a:lnTo>
                <a:lnTo>
                  <a:pt x="0" y="401747"/>
                </a:lnTo>
                <a:lnTo>
                  <a:pt x="0" y="0"/>
                </a:lnTo>
                <a:close/>
              </a:path>
            </a:pathLst>
          </a:custGeom>
          <a:solidFill>
            <a:srgbClr val="00558A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144000">
              <a:lnSpc>
                <a:spcPct val="100000"/>
              </a:lnSpc>
            </a:pPr>
            <a:r>
              <a:rPr lang="en-US" b="1" spc="-49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Interconectividad</a:t>
            </a:r>
            <a:r>
              <a:rPr lang="en-US" b="1" spc="-49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para </a:t>
            </a:r>
            <a:r>
              <a:rPr lang="en-US" b="1" spc="-49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Ventanilla</a:t>
            </a:r>
            <a:r>
              <a:rPr lang="en-US" b="1" spc="-49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Unica</a:t>
            </a:r>
            <a:endParaRPr lang="en-U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303" name="CustomShape 13"/>
          <p:cNvSpPr/>
          <p:nvPr/>
        </p:nvSpPr>
        <p:spPr>
          <a:xfrm>
            <a:off x="960120" y="5049720"/>
            <a:ext cx="3458880" cy="739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50000"/>
              </a:lnSpc>
            </a:pPr>
            <a:r>
              <a:rPr lang="en-US" sz="1600" b="1" strike="noStrike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ASY</a:t>
            </a:r>
            <a:r>
              <a:rPr lang="en-US" sz="1600" b="1" strike="noStrike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 Semibold"/>
              </a:rPr>
              <a:t>HUB </a:t>
            </a:r>
            <a:r>
              <a:rPr lang="en-US" sz="1400" b="1" strike="noStrike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 Semibold"/>
              </a:rPr>
              <a:t>Maritimo</a:t>
            </a:r>
            <a:r>
              <a:rPr lang="en-US" sz="1400" b="1" strike="noStrike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 Semibold"/>
              </a:rPr>
              <a:t> y </a:t>
            </a:r>
            <a:r>
              <a:rPr lang="en-US" sz="1400" b="1" strike="noStrike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 Semibold"/>
              </a:rPr>
              <a:t>Aéreo</a:t>
            </a:r>
            <a:endParaRPr lang="en-US" sz="1400" b="1" strike="noStrike" spc="-1" dirty="0">
              <a:solidFill>
                <a:srgbClr val="00558A"/>
              </a:solidFill>
              <a:uFill>
                <a:solidFill>
                  <a:srgbClr val="FFFFFF"/>
                </a:solidFill>
              </a:uFill>
              <a:latin typeface="Segoe UI Semibold"/>
            </a:endParaRPr>
          </a:p>
          <a:p>
            <a:pPr>
              <a:lnSpc>
                <a:spcPct val="150000"/>
              </a:lnSpc>
            </a:pPr>
            <a:r>
              <a:rPr lang="en-US" sz="1600" b="1" strike="noStrike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 Semibold"/>
              </a:rPr>
              <a:t>Conexión</a:t>
            </a:r>
            <a:r>
              <a:rPr lang="en-US" sz="1600" b="1" strike="noStrike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 Semibold"/>
              </a:rPr>
              <a:t> </a:t>
            </a:r>
            <a:r>
              <a:rPr lang="en-US" sz="1600" b="1" strike="noStrike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 Semibold"/>
              </a:rPr>
              <a:t>otros</a:t>
            </a:r>
            <a:r>
              <a:rPr lang="en-US" sz="1600" b="1" strike="noStrike" spc="-1" dirty="0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 Semibold"/>
              </a:rPr>
              <a:t> </a:t>
            </a:r>
            <a:r>
              <a:rPr lang="en-US" sz="1600" b="1" strike="noStrike" spc="-1" dirty="0" err="1">
                <a:solidFill>
                  <a:srgbClr val="00558A"/>
                </a:solidFill>
                <a:uFill>
                  <a:solidFill>
                    <a:srgbClr val="FFFFFF"/>
                  </a:solidFill>
                </a:uFill>
                <a:latin typeface="Segoe UI Semibold"/>
              </a:rPr>
              <a:t>Organismos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4" name="CustomShape 14"/>
          <p:cNvSpPr/>
          <p:nvPr/>
        </p:nvSpPr>
        <p:spPr>
          <a:xfrm rot="5400000">
            <a:off x="838080" y="5236560"/>
            <a:ext cx="148680" cy="100080"/>
          </a:xfrm>
          <a:prstGeom prst="triangle">
            <a:avLst>
              <a:gd name="adj" fmla="val 5000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5" name="CustomShape 15"/>
          <p:cNvSpPr/>
          <p:nvPr/>
        </p:nvSpPr>
        <p:spPr>
          <a:xfrm rot="5400000">
            <a:off x="838440" y="5661000"/>
            <a:ext cx="148680" cy="100080"/>
          </a:xfrm>
          <a:prstGeom prst="triangle">
            <a:avLst>
              <a:gd name="adj" fmla="val 5000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45285</TotalTime>
  <Words>3087</Words>
  <Application>Microsoft Macintosh PowerPoint</Application>
  <PresentationFormat>Panorámica</PresentationFormat>
  <Paragraphs>418</Paragraphs>
  <Slides>42</Slides>
  <Notes>13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42</vt:i4>
      </vt:variant>
    </vt:vector>
  </HeadingPairs>
  <TitlesOfParts>
    <vt:vector size="55" baseType="lpstr">
      <vt:lpstr>Arial</vt:lpstr>
      <vt:lpstr>Calibri</vt:lpstr>
      <vt:lpstr>Century Gothic</vt:lpstr>
      <vt:lpstr>Eurostile</vt:lpstr>
      <vt:lpstr>HelveticaNeueLT Std</vt:lpstr>
      <vt:lpstr>Segoe UI</vt:lpstr>
      <vt:lpstr>Segoe UI Semibold</vt:lpstr>
      <vt:lpstr>Symbol</vt:lpstr>
      <vt:lpstr>Times New Roman</vt:lpstr>
      <vt:lpstr>Wingdings</vt:lpstr>
      <vt:lpstr>Wingdings 3</vt:lpstr>
      <vt:lpstr>Office Theme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BLOCKCHAIN IA  Redes Neuronales DIGITALIZACION y más...!</vt:lpstr>
      <vt:lpstr>Que debe ser y si existe la verdadera Aduana DIGITAL?</vt:lpstr>
      <vt:lpstr>Presentación de PowerPoint</vt:lpstr>
      <vt:lpstr>Presentación de PowerPoint</vt:lpstr>
      <vt:lpstr>Presentación de PowerPoint</vt:lpstr>
    </vt:vector>
  </TitlesOfParts>
  <Company>UNCTAD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Pablo Cortizo</dc:creator>
  <dc:description/>
  <cp:lastModifiedBy>Tiuna Benito</cp:lastModifiedBy>
  <cp:revision>151</cp:revision>
  <dcterms:created xsi:type="dcterms:W3CDTF">2020-03-09T10:58:46Z</dcterms:created>
  <dcterms:modified xsi:type="dcterms:W3CDTF">2023-08-21T23:02:05Z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Company">
    <vt:lpwstr>UNCTAD</vt:lpwstr>
  </property>
  <property fmtid="{D5CDD505-2E9C-101B-9397-08002B2CF9AE}" pid="4" name="ContentTypeId">
    <vt:lpwstr>0x010100772DABD18B4E3342ADC48E4AB658DD95</vt:lpwstr>
  </property>
  <property fmtid="{D5CDD505-2E9C-101B-9397-08002B2CF9AE}" pid="5" name="HiddenSlides">
    <vt:i4>0</vt:i4>
  </property>
  <property fmtid="{D5CDD505-2E9C-101B-9397-08002B2CF9AE}" pid="6" name="HyperlinksChanged">
    <vt:bool>false</vt:bool>
  </property>
  <property fmtid="{D5CDD505-2E9C-101B-9397-08002B2CF9AE}" pid="7" name="LinksUpToDate">
    <vt:bool>false</vt:bool>
  </property>
  <property fmtid="{D5CDD505-2E9C-101B-9397-08002B2CF9AE}" pid="8" name="MMClips">
    <vt:i4>0</vt:i4>
  </property>
  <property fmtid="{D5CDD505-2E9C-101B-9397-08002B2CF9AE}" pid="9" name="Notes">
    <vt:i4>1</vt:i4>
  </property>
  <property fmtid="{D5CDD505-2E9C-101B-9397-08002B2CF9AE}" pid="10" name="PresentationFormat">
    <vt:lpwstr>Widescreen</vt:lpwstr>
  </property>
  <property fmtid="{D5CDD505-2E9C-101B-9397-08002B2CF9AE}" pid="11" name="ScaleCrop">
    <vt:bool>false</vt:bool>
  </property>
  <property fmtid="{D5CDD505-2E9C-101B-9397-08002B2CF9AE}" pid="12" name="ShareDoc">
    <vt:bool>false</vt:bool>
  </property>
  <property fmtid="{D5CDD505-2E9C-101B-9397-08002B2CF9AE}" pid="13" name="Slides">
    <vt:i4>25</vt:i4>
  </property>
</Properties>
</file>